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69" r:id="rId4"/>
    <p:sldId id="284" r:id="rId5"/>
    <p:sldId id="285" r:id="rId6"/>
    <p:sldId id="286" r:id="rId7"/>
    <p:sldId id="271" r:id="rId8"/>
    <p:sldId id="273" r:id="rId9"/>
    <p:sldId id="258" r:id="rId10"/>
    <p:sldId id="259" r:id="rId11"/>
    <p:sldId id="281" r:id="rId12"/>
    <p:sldId id="278" r:id="rId13"/>
    <p:sldId id="283" r:id="rId14"/>
    <p:sldId id="263" r:id="rId15"/>
    <p:sldId id="265" r:id="rId16"/>
    <p:sldId id="274" r:id="rId17"/>
    <p:sldId id="275" r:id="rId18"/>
    <p:sldId id="276" r:id="rId19"/>
    <p:sldId id="277" r:id="rId20"/>
    <p:sldId id="28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51D3A-3B3D-D291-A4F5-CAFD5FFA9FDB}" v="19" dt="2018-11-15T02:19:31.633"/>
    <p1510:client id="{5770CA98-0F67-CB58-7036-E6F460239FF3}" v="27" dt="2018-11-15T02:19:50.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p:restoredTop sz="94673"/>
  </p:normalViewPr>
  <p:slideViewPr>
    <p:cSldViewPr snapToGrid="0">
      <p:cViewPr varScale="1">
        <p:scale>
          <a:sx n="105" d="100"/>
          <a:sy n="105" d="100"/>
        </p:scale>
        <p:origin x="1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7E6CB4-F824-944F-8137-58AF18064E55}"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39844-E68A-3645-B12E-45D089889EB5}" type="slidenum">
              <a:rPr lang="en-US" smtClean="0"/>
              <a:t>‹#›</a:t>
            </a:fld>
            <a:endParaRPr lang="en-US"/>
          </a:p>
        </p:txBody>
      </p:sp>
    </p:spTree>
    <p:extLst>
      <p:ext uri="{BB962C8B-B14F-4D97-AF65-F5344CB8AC3E}">
        <p14:creationId xmlns:p14="http://schemas.microsoft.com/office/powerpoint/2010/main" val="8647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dataset preprocessing steps  depended on a particular statistical model requirements and included the following</a:t>
            </a:r>
          </a:p>
          <a:p>
            <a:pPr marL="173990"/>
            <a:r>
              <a:rPr lang="en-US"/>
              <a:t>-Recoding of missing values</a:t>
            </a:r>
            <a:endParaRPr lang="en-US">
              <a:cs typeface="Calibri"/>
            </a:endParaRPr>
          </a:p>
          <a:p>
            <a:pPr marL="173990"/>
            <a:r>
              <a:rPr lang="en-US"/>
              <a:t>-Removing of missing values</a:t>
            </a:r>
            <a:endParaRPr lang="en-US">
              <a:cs typeface="Calibri"/>
            </a:endParaRPr>
          </a:p>
          <a:p>
            <a:pPr marL="173990"/>
            <a:r>
              <a:rPr lang="en-US"/>
              <a:t>-Transforming variables</a:t>
            </a:r>
            <a:endParaRPr lang="en-US">
              <a:cs typeface="Calibri"/>
            </a:endParaRPr>
          </a:p>
          <a:p>
            <a:pPr marL="173990"/>
            <a:r>
              <a:rPr lang="en-US"/>
              <a:t>-Creating binary dummy variables for categorical variables </a:t>
            </a:r>
            <a:endParaRPr lang="en-US">
              <a:cs typeface="Calibri"/>
            </a:endParaRPr>
          </a:p>
          <a:p>
            <a:pPr marL="173990"/>
            <a:r>
              <a:rPr lang="en-US"/>
              <a:t>-Checking for correlations between numerical variables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2</a:t>
            </a:fld>
            <a:endParaRPr lang="en-US"/>
          </a:p>
        </p:txBody>
      </p:sp>
    </p:spTree>
    <p:extLst>
      <p:ext uri="{BB962C8B-B14F-4D97-AF65-F5344CB8AC3E}">
        <p14:creationId xmlns:p14="http://schemas.microsoft.com/office/powerpoint/2010/main" val="3599341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If we look at the centers of three clusters by </a:t>
            </a:r>
            <a:r>
              <a:rPr lang="en-US" sz="1200" kern="1200" err="1">
                <a:solidFill>
                  <a:schemeClr val="tx1"/>
                </a:solidFill>
                <a:effectLst/>
                <a:latin typeface="+mn-lt"/>
                <a:ea typeface="+mn-ea"/>
                <a:cs typeface="+mn-cs"/>
              </a:rPr>
              <a:t>kmeans</a:t>
            </a:r>
            <a:r>
              <a:rPr lang="en-US" sz="1200" kern="1200">
                <a:solidFill>
                  <a:schemeClr val="tx1"/>
                </a:solidFill>
                <a:effectLst/>
                <a:latin typeface="+mn-lt"/>
                <a:ea typeface="+mn-ea"/>
                <a:cs typeface="+mn-cs"/>
              </a:rPr>
              <a:t> using k = 3 (referring to cluster-figure6). In the cluster2 that has highest percentage of high FHICOST, variable FHSTATEX(#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excellent health) and FHSTATVG(#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very good health) is higher then other clusters, which means families in this cluster are willing to pay more money to keep the family healthy. These families also have more members having health insurance coverage.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cluster1 that has highest percentage of low FHICOST, it has much more family in poor health but there are more people not pay much in health care. In this cluster, there are more people receiving money from sources other than wages and salary. It has much higher FSSICT(#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SSI (Supplemental Security Income)) and FSSRRCT(#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Social Security or Railroad retirement </a:t>
            </a:r>
            <a:r>
              <a:rPr lang="en-US" sz="1200" kern="1200" err="1">
                <a:solidFill>
                  <a:schemeClr val="tx1"/>
                </a:solidFill>
                <a:effectLst/>
                <a:latin typeface="+mn-lt"/>
                <a:ea typeface="+mn-ea"/>
                <a:cs typeface="+mn-cs"/>
              </a:rPr>
              <a:t>inc</a:t>
            </a:r>
            <a:r>
              <a:rPr lang="en-US" sz="1200" kern="1200">
                <a:solidFill>
                  <a:schemeClr val="tx1"/>
                </a:solidFill>
                <a:effectLst/>
                <a:latin typeface="+mn-lt"/>
                <a:ea typeface="+mn-ea"/>
                <a:cs typeface="+mn-cs"/>
              </a:rPr>
              <a:t>),FSSAPLCT(#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SSI (Supplemental Security Income)), FSDAPLCT(#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SSDI (Social Security Disability)) which indicates they try to find other sources to help cover their healthcare cost. These families might have more difficulty living than other families which can also be found in higher FPENSCT(#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disability pensions),lower FDGLWCT1(# of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working last week) and higher FM_ELDR(# of family members over 65).</a:t>
            </a: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15</a:t>
            </a:fld>
            <a:endParaRPr lang="en-US"/>
          </a:p>
        </p:txBody>
      </p:sp>
    </p:spTree>
    <p:extLst>
      <p:ext uri="{BB962C8B-B14F-4D97-AF65-F5344CB8AC3E}">
        <p14:creationId xmlns:p14="http://schemas.microsoft.com/office/powerpoint/2010/main" val="146802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If we look at the centers of three clusters by </a:t>
            </a:r>
            <a:r>
              <a:rPr lang="en-US" sz="1200" kern="1200" err="1">
                <a:solidFill>
                  <a:schemeClr val="tx1"/>
                </a:solidFill>
                <a:effectLst/>
                <a:latin typeface="+mn-lt"/>
                <a:ea typeface="+mn-ea"/>
                <a:cs typeface="+mn-cs"/>
              </a:rPr>
              <a:t>kmeans</a:t>
            </a:r>
            <a:r>
              <a:rPr lang="en-US" sz="1200" kern="1200">
                <a:solidFill>
                  <a:schemeClr val="tx1"/>
                </a:solidFill>
                <a:effectLst/>
                <a:latin typeface="+mn-lt"/>
                <a:ea typeface="+mn-ea"/>
                <a:cs typeface="+mn-cs"/>
              </a:rPr>
              <a:t> using k = 3 (referring to cluster-figure6). In the cluster2 that has highest percentage of high FHICOST, variable FHSTATEX(#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excellent health) and FHSTATVG(#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very good health) is higher then other clusters, which means families in this cluster are willing to pay more money to keep the family healthy. These families also have more members having health insurance coverage.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cluster1 that has highest percentage of low FHICOST, it has much more family in poor health but there are more people not pay much in health care. In this cluster, there are more people receiving money from sources other than wages and salary. It has much higher FSSICT(#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SSI (Supplemental Security Income)) and FSSRRCT(#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Social Security or Railroad retirement </a:t>
            </a:r>
            <a:r>
              <a:rPr lang="en-US" sz="1200" kern="1200" err="1">
                <a:solidFill>
                  <a:schemeClr val="tx1"/>
                </a:solidFill>
                <a:effectLst/>
                <a:latin typeface="+mn-lt"/>
                <a:ea typeface="+mn-ea"/>
                <a:cs typeface="+mn-cs"/>
              </a:rPr>
              <a:t>inc</a:t>
            </a:r>
            <a:r>
              <a:rPr lang="en-US" sz="1200" kern="1200">
                <a:solidFill>
                  <a:schemeClr val="tx1"/>
                </a:solidFill>
                <a:effectLst/>
                <a:latin typeface="+mn-lt"/>
                <a:ea typeface="+mn-ea"/>
                <a:cs typeface="+mn-cs"/>
              </a:rPr>
              <a:t>),FSSAPLCT(#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SSI (Supplemental Security Income)), FSDAPLCT(#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SSDI (Social Security Disability)) which indicates they try to find other sources to help cover their healthcare cost. These families might have more difficulty living than other families which can also be found in higher FPENSCT(#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disability pensions),lower FDGLWCT1(# of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working last week) and higher FM_ELDR(# of family members over 65).</a:t>
            </a: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16</a:t>
            </a:fld>
            <a:endParaRPr lang="en-US"/>
          </a:p>
        </p:txBody>
      </p:sp>
    </p:spTree>
    <p:extLst>
      <p:ext uri="{BB962C8B-B14F-4D97-AF65-F5344CB8AC3E}">
        <p14:creationId xmlns:p14="http://schemas.microsoft.com/office/powerpoint/2010/main" val="3114252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If we look at the centers of three clusters by </a:t>
            </a:r>
            <a:r>
              <a:rPr lang="en-US" sz="1200" kern="1200" err="1">
                <a:solidFill>
                  <a:schemeClr val="tx1"/>
                </a:solidFill>
                <a:effectLst/>
                <a:latin typeface="+mn-lt"/>
                <a:ea typeface="+mn-ea"/>
                <a:cs typeface="+mn-cs"/>
              </a:rPr>
              <a:t>kmeans</a:t>
            </a:r>
            <a:r>
              <a:rPr lang="en-US" sz="1200" kern="1200">
                <a:solidFill>
                  <a:schemeClr val="tx1"/>
                </a:solidFill>
                <a:effectLst/>
                <a:latin typeface="+mn-lt"/>
                <a:ea typeface="+mn-ea"/>
                <a:cs typeface="+mn-cs"/>
              </a:rPr>
              <a:t> using k = 3 (referring to cluster-figure6). In the cluster2 that has highest percentage of high FHICOST, variable FHSTATEX(#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excellent health) and FHSTATVG(#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very good health) is higher then other clusters, which means families in this cluster are willing to pay more money to keep the family healthy. These families also have more members having health insurance coverage.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cluster1 that has highest percentage of low FHICOST, it has much more family in poor health but there are more people not pay much in health care. In this cluster, there are more people receiving money from sources other than wages and salary. It has much higher FSSICT(#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SSI (Supplemental Security Income)) and FSSRRCT(#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Social Security or Railroad retirement </a:t>
            </a:r>
            <a:r>
              <a:rPr lang="en-US" sz="1200" kern="1200" err="1">
                <a:solidFill>
                  <a:schemeClr val="tx1"/>
                </a:solidFill>
                <a:effectLst/>
                <a:latin typeface="+mn-lt"/>
                <a:ea typeface="+mn-ea"/>
                <a:cs typeface="+mn-cs"/>
              </a:rPr>
              <a:t>inc</a:t>
            </a:r>
            <a:r>
              <a:rPr lang="en-US" sz="1200" kern="1200">
                <a:solidFill>
                  <a:schemeClr val="tx1"/>
                </a:solidFill>
                <a:effectLst/>
                <a:latin typeface="+mn-lt"/>
                <a:ea typeface="+mn-ea"/>
                <a:cs typeface="+mn-cs"/>
              </a:rPr>
              <a:t>),FSSAPLCT(#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SSI (Supplemental Security Income)), FSDAPLCT(#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SSDI (Social Security Disability)) which indicates they try to find other sources to help cover their healthcare cost. These families might have more difficulty living than other families which can also be found in higher FPENSCT(#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disability pensions),lower FDGLWCT1(# of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working last week) and higher FM_ELDR(# of family members over 65).</a:t>
            </a: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17</a:t>
            </a:fld>
            <a:endParaRPr lang="en-US"/>
          </a:p>
        </p:txBody>
      </p:sp>
    </p:spTree>
    <p:extLst>
      <p:ext uri="{BB962C8B-B14F-4D97-AF65-F5344CB8AC3E}">
        <p14:creationId xmlns:p14="http://schemas.microsoft.com/office/powerpoint/2010/main" val="368155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If we look at the centers of three clusters by </a:t>
            </a:r>
            <a:r>
              <a:rPr lang="en-US" sz="1200" kern="1200" err="1">
                <a:solidFill>
                  <a:schemeClr val="tx1"/>
                </a:solidFill>
                <a:effectLst/>
                <a:latin typeface="+mn-lt"/>
                <a:ea typeface="+mn-ea"/>
                <a:cs typeface="+mn-cs"/>
              </a:rPr>
              <a:t>kmeans</a:t>
            </a:r>
            <a:r>
              <a:rPr lang="en-US" sz="1200" kern="1200">
                <a:solidFill>
                  <a:schemeClr val="tx1"/>
                </a:solidFill>
                <a:effectLst/>
                <a:latin typeface="+mn-lt"/>
                <a:ea typeface="+mn-ea"/>
                <a:cs typeface="+mn-cs"/>
              </a:rPr>
              <a:t> using k = 3 (referring to cluster-figure6). In the cluster2 that has highest percentage of high FHICOST, variable FHSTATEX(#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excellent health) and FHSTATVG(#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very good health) is higher then other clusters, which means families in this cluster are willing to pay more money to keep the family healthy. These families also have more members having health insurance coverage.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cluster1 that has highest percentage of low FHICOST, it has much more family in poor health but there are more people not pay much in health care. In this cluster, there are more people receiving money from sources other than wages and salary. It has much higher FSSICT(#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SSI (Supplemental Security Income)) and FSSRRCT(#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Social Security or Railroad retirement </a:t>
            </a:r>
            <a:r>
              <a:rPr lang="en-US" sz="1200" kern="1200" err="1">
                <a:solidFill>
                  <a:schemeClr val="tx1"/>
                </a:solidFill>
                <a:effectLst/>
                <a:latin typeface="+mn-lt"/>
                <a:ea typeface="+mn-ea"/>
                <a:cs typeface="+mn-cs"/>
              </a:rPr>
              <a:t>inc</a:t>
            </a:r>
            <a:r>
              <a:rPr lang="en-US" sz="1200" kern="1200">
                <a:solidFill>
                  <a:schemeClr val="tx1"/>
                </a:solidFill>
                <a:effectLst/>
                <a:latin typeface="+mn-lt"/>
                <a:ea typeface="+mn-ea"/>
                <a:cs typeface="+mn-cs"/>
              </a:rPr>
              <a:t>),FSSAPLCT(#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SSI (Supplemental Security Income)), FSDAPLCT(#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SSDI (Social Security Disability)) which indicates they try to find other sources to help cover their healthcare cost. These families might have more difficulty living than other families which can also be found in higher FPENSCT(#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disability pensions),lower FDGLWCT1(# of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working last week) and higher FM_ELDR(# of family members over 65).</a:t>
            </a: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18</a:t>
            </a:fld>
            <a:endParaRPr lang="en-US"/>
          </a:p>
        </p:txBody>
      </p:sp>
    </p:spTree>
    <p:extLst>
      <p:ext uri="{BB962C8B-B14F-4D97-AF65-F5344CB8AC3E}">
        <p14:creationId xmlns:p14="http://schemas.microsoft.com/office/powerpoint/2010/main" val="387992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If we look at the centers of three clusters by </a:t>
            </a:r>
            <a:r>
              <a:rPr lang="en-US" sz="1200" kern="1200" err="1">
                <a:solidFill>
                  <a:schemeClr val="tx1"/>
                </a:solidFill>
                <a:effectLst/>
                <a:latin typeface="+mn-lt"/>
                <a:ea typeface="+mn-ea"/>
                <a:cs typeface="+mn-cs"/>
              </a:rPr>
              <a:t>kmeans</a:t>
            </a:r>
            <a:r>
              <a:rPr lang="en-US" sz="1200" kern="1200">
                <a:solidFill>
                  <a:schemeClr val="tx1"/>
                </a:solidFill>
                <a:effectLst/>
                <a:latin typeface="+mn-lt"/>
                <a:ea typeface="+mn-ea"/>
                <a:cs typeface="+mn-cs"/>
              </a:rPr>
              <a:t> using k = 3 (referring to cluster-figure6). In the cluster2 that has highest percentage of high FHICOST, variable FHSTATEX(#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excellent health) and FHSTATVG(#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in very good health) is higher then other clusters, which means families in this cluster are willing to pay more money to keep the family healthy. These families also have more members having health insurance coverage.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cluster1 that has highest percentage of low FHICOST, it has much more family in poor health but there are more people not pay much in health care. In this cluster, there are more people receiving money from sources other than wages and salary. It has much higher FSSICT(#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SSI (Supplemental Security Income)) and FSSRRCT(#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income from Social Security or Railroad retirement </a:t>
            </a:r>
            <a:r>
              <a:rPr lang="en-US" sz="1200" kern="1200" err="1">
                <a:solidFill>
                  <a:schemeClr val="tx1"/>
                </a:solidFill>
                <a:effectLst/>
                <a:latin typeface="+mn-lt"/>
                <a:ea typeface="+mn-ea"/>
                <a:cs typeface="+mn-cs"/>
              </a:rPr>
              <a:t>inc</a:t>
            </a:r>
            <a:r>
              <a:rPr lang="en-US" sz="1200" kern="1200">
                <a:solidFill>
                  <a:schemeClr val="tx1"/>
                </a:solidFill>
                <a:effectLst/>
                <a:latin typeface="+mn-lt"/>
                <a:ea typeface="+mn-ea"/>
                <a:cs typeface="+mn-cs"/>
              </a:rPr>
              <a:t>),FSSAPLCT(#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SSI (Supplemental Security Income)), FSDAPLCT(#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ever apply for SSDI (Social Security Disability)) which indicates they try to find other sources to help cover their healthcare cost. These families might have more difficulty living than other families which can also be found in higher FPENSCT(#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receive disability pensions),lower FDGLWCT1(# of </a:t>
            </a:r>
            <a:r>
              <a:rPr lang="en-US" sz="1200" kern="1200" err="1">
                <a:solidFill>
                  <a:schemeClr val="tx1"/>
                </a:solidFill>
                <a:effectLst/>
                <a:latin typeface="+mn-lt"/>
                <a:ea typeface="+mn-ea"/>
                <a:cs typeface="+mn-cs"/>
              </a:rPr>
              <a:t>fam</a:t>
            </a:r>
            <a:r>
              <a:rPr lang="en-US" sz="1200" kern="1200">
                <a:solidFill>
                  <a:schemeClr val="tx1"/>
                </a:solidFill>
                <a:effectLst/>
                <a:latin typeface="+mn-lt"/>
                <a:ea typeface="+mn-ea"/>
                <a:cs typeface="+mn-cs"/>
              </a:rPr>
              <a:t> mem working last week) and higher FM_ELDR(# of family members over 65).</a:t>
            </a: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19</a:t>
            </a:fld>
            <a:endParaRPr lang="en-US"/>
          </a:p>
        </p:txBody>
      </p:sp>
    </p:spTree>
    <p:extLst>
      <p:ext uri="{BB962C8B-B14F-4D97-AF65-F5344CB8AC3E}">
        <p14:creationId xmlns:p14="http://schemas.microsoft.com/office/powerpoint/2010/main" val="1890060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Reviewed other 26 variables did not see much correlation</a:t>
            </a:r>
            <a:endParaRPr lang="en-US" sz="1200" kern="1200" dirty="0">
              <a:latin typeface="+mn-lt"/>
              <a:cs typeface="Calibri"/>
            </a:endParaRP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20</a:t>
            </a:fld>
            <a:endParaRPr lang="en-US"/>
          </a:p>
        </p:txBody>
      </p:sp>
    </p:spTree>
    <p:extLst>
      <p:ext uri="{BB962C8B-B14F-4D97-AF65-F5344CB8AC3E}">
        <p14:creationId xmlns:p14="http://schemas.microsoft.com/office/powerpoint/2010/main" val="101586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Review of scree plot similar to the PCA, showed 8 based upon eigenvalues</a:t>
            </a:r>
            <a:endParaRPr lang="en-US" sz="1200" kern="1200" dirty="0">
              <a:latin typeface="+mn-lt"/>
              <a:cs typeface="Calibri"/>
            </a:endParaRPr>
          </a:p>
          <a:p>
            <a:r>
              <a:rPr lang="en-US" dirty="0">
                <a:cs typeface="Calibri"/>
              </a:rPr>
              <a:t>Review of variables, reduced to 22 variables from 48 variables with numerical values, was only able to get 3 main factors with around 50% variance. </a:t>
            </a:r>
          </a:p>
          <a:p>
            <a:endParaRPr lang="en-US">
              <a:cs typeface="Calibri"/>
            </a:endParaRPr>
          </a:p>
        </p:txBody>
      </p:sp>
      <p:sp>
        <p:nvSpPr>
          <p:cNvPr id="4" name="Slide Number Placeholder 3"/>
          <p:cNvSpPr>
            <a:spLocks noGrp="1"/>
          </p:cNvSpPr>
          <p:nvPr>
            <p:ph type="sldNum" sz="quarter" idx="10"/>
          </p:nvPr>
        </p:nvSpPr>
        <p:spPr/>
        <p:txBody>
          <a:bodyPr/>
          <a:lstStyle/>
          <a:p>
            <a:fld id="{F4139844-E68A-3645-B12E-45D089889EB5}" type="slidenum">
              <a:rPr lang="en-US" smtClean="0"/>
              <a:t>7</a:t>
            </a:fld>
            <a:endParaRPr lang="en-US"/>
          </a:p>
        </p:txBody>
      </p:sp>
    </p:spTree>
    <p:extLst>
      <p:ext uri="{BB962C8B-B14F-4D97-AF65-F5344CB8AC3E}">
        <p14:creationId xmlns:p14="http://schemas.microsoft.com/office/powerpoint/2010/main" val="129742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Reviewed other 26 variables did not see much correlation</a:t>
            </a:r>
            <a:endParaRPr lang="en-US" sz="1200" kern="1200">
              <a:latin typeface="+mn-lt"/>
              <a:cs typeface="Calibri"/>
            </a:endParaRPr>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8</a:t>
            </a:fld>
            <a:endParaRPr lang="en-US"/>
          </a:p>
        </p:txBody>
      </p:sp>
    </p:spTree>
    <p:extLst>
      <p:ext uri="{BB962C8B-B14F-4D97-AF65-F5344CB8AC3E}">
        <p14:creationId xmlns:p14="http://schemas.microsoft.com/office/powerpoint/2010/main" val="82365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data set was ready, I run logistic regression on training dataset , with split 80/20 </a:t>
            </a:r>
          </a:p>
          <a:p>
            <a:r>
              <a:rPr lang="en-US"/>
              <a:t>I used automatic forward selection method based on Chi square values, which gave me very complicated model of over 50 variables,</a:t>
            </a:r>
            <a:endParaRPr lang="en-US">
              <a:cs typeface="Calibri"/>
            </a:endParaRPr>
          </a:p>
          <a:p>
            <a:r>
              <a:rPr lang="en-US"/>
              <a:t>So I decided to do manual selection based on p-values.</a:t>
            </a:r>
            <a:endParaRPr lang="en-US">
              <a:cs typeface="Calibri"/>
            </a:endParaRPr>
          </a:p>
          <a:p>
            <a:r>
              <a:rPr lang="en-US"/>
              <a:t>The final model was a little better, but it included over 20 variables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9</a:t>
            </a:fld>
            <a:endParaRPr lang="en-US"/>
          </a:p>
        </p:txBody>
      </p:sp>
    </p:spTree>
    <p:extLst>
      <p:ext uri="{BB962C8B-B14F-4D97-AF65-F5344CB8AC3E}">
        <p14:creationId xmlns:p14="http://schemas.microsoft.com/office/powerpoint/2010/main" val="1132107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model validation on test dataset I used cut off value of 0.5.</a:t>
            </a:r>
          </a:p>
          <a:p>
            <a:r>
              <a:rPr lang="en-US"/>
              <a:t>Which gave me 0.71 accuracy</a:t>
            </a:r>
            <a:r>
              <a:rPr lang="en-US">
                <a:cs typeface="Calibri"/>
              </a:rPr>
              <a:t>, sensitivity, specificity and precision were also in that range.</a:t>
            </a:r>
          </a:p>
          <a:p>
            <a:r>
              <a:rPr lang="en-US"/>
              <a:t>The AUC are aunder curve which is the probability that the model will rank a randomly chosen positive example higher </a:t>
            </a:r>
            <a:endParaRPr lang="en-US">
              <a:cs typeface="Calibri"/>
            </a:endParaRPr>
          </a:p>
          <a:p>
            <a:r>
              <a:rPr lang="en-US"/>
              <a:t>than a randomly chosen negative example</a:t>
            </a:r>
            <a:r>
              <a:rPr lang="en-US">
                <a:cs typeface="Calibri"/>
              </a:rPr>
              <a:t> was </a:t>
            </a:r>
            <a:r>
              <a:rPr lang="en-US"/>
              <a:t>of 0.78</a:t>
            </a:r>
            <a:r>
              <a:rPr lang="en-US">
                <a:cs typeface="Calibri"/>
              </a:rPr>
              <a:t>.</a:t>
            </a: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10</a:t>
            </a:fld>
            <a:endParaRPr lang="en-US"/>
          </a:p>
        </p:txBody>
      </p:sp>
    </p:spTree>
    <p:extLst>
      <p:ext uri="{BB962C8B-B14F-4D97-AF65-F5344CB8AC3E}">
        <p14:creationId xmlns:p14="http://schemas.microsoft.com/office/powerpoint/2010/main" val="200779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The lesson learned was that family is MORE likely to spend $500 or  more in medical/dental cost per year</a:t>
            </a:r>
          </a:p>
          <a:p>
            <a:pPr algn="ctr"/>
            <a:endParaRPr lang="en-US"/>
          </a:p>
          <a:p>
            <a:pPr marL="285750" indent="-285750">
              <a:buFont typeface="Arial,Sans-Serif"/>
              <a:buChar char="•"/>
            </a:pPr>
            <a:r>
              <a:rPr lang="en-US"/>
              <a:t>When total combined family income is more than $35,000 per year</a:t>
            </a:r>
            <a:endParaRPr lang="en-US">
              <a:cs typeface="Calibri"/>
            </a:endParaRPr>
          </a:p>
          <a:p>
            <a:pPr marL="285750" indent="-285750">
              <a:buFont typeface="Arial,Sans-Serif"/>
              <a:buChar char="•"/>
            </a:pPr>
            <a:r>
              <a:rPr lang="en-US"/>
              <a:t>When a family member received income from interest bearing account</a:t>
            </a:r>
            <a:endParaRPr lang="en-US">
              <a:cs typeface="Calibri"/>
            </a:endParaRPr>
          </a:p>
          <a:p>
            <a:pPr marL="285750" indent="-285750">
              <a:buFont typeface="Arial,Sans-Serif"/>
              <a:buChar char="•"/>
            </a:pPr>
            <a:r>
              <a:rPr lang="en-US"/>
              <a:t>When a family always was able to afford to eat balanced meal</a:t>
            </a:r>
            <a:endParaRPr lang="en-US">
              <a:cs typeface="Calibri"/>
            </a:endParaRPr>
          </a:p>
          <a:p>
            <a:pPr marL="228600" indent="-228600">
              <a:lnSpc>
                <a:spcPct val="90000"/>
              </a:lnSpc>
              <a:spcBef>
                <a:spcPts val="1000"/>
              </a:spcBef>
              <a:buFont typeface="Arial,Sans-Serif"/>
              <a:buChar char="•"/>
            </a:pPr>
            <a:r>
              <a:rPr lang="en-US"/>
              <a:t>When a family member did not receive food stamps</a:t>
            </a:r>
          </a:p>
          <a:p>
            <a:pPr marL="228600" indent="-228600">
              <a:lnSpc>
                <a:spcPct val="90000"/>
              </a:lnSpc>
              <a:spcBef>
                <a:spcPts val="1000"/>
              </a:spcBef>
              <a:buFont typeface="Arial,Sans-Serif"/>
              <a:buChar char="•"/>
            </a:pPr>
            <a:r>
              <a:rPr lang="en-US"/>
              <a:t>Higher the number of family members with private insurance</a:t>
            </a:r>
          </a:p>
          <a:p>
            <a:pPr marL="228600" indent="-228600">
              <a:lnSpc>
                <a:spcPct val="90000"/>
              </a:lnSpc>
              <a:spcBef>
                <a:spcPts val="1000"/>
              </a:spcBef>
              <a:buFont typeface="Arial,Sans-Serif"/>
              <a:buChar char="•"/>
            </a:pPr>
            <a:r>
              <a:rPr lang="en-US"/>
              <a:t>Married couples</a:t>
            </a:r>
          </a:p>
          <a:p>
            <a:pPr marL="228600" indent="-228600">
              <a:lnSpc>
                <a:spcPct val="90000"/>
              </a:lnSpc>
              <a:spcBef>
                <a:spcPts val="1000"/>
              </a:spcBef>
              <a:buFont typeface="Arial,Sans-Serif"/>
              <a:buChar char="•"/>
            </a:pPr>
            <a:r>
              <a:rPr lang="en-US"/>
              <a:t>When family includes parent, step parent and children</a:t>
            </a:r>
          </a:p>
          <a:p>
            <a:pPr marL="228600" indent="-228600">
              <a:lnSpc>
                <a:spcPct val="90000"/>
              </a:lnSpc>
              <a:spcBef>
                <a:spcPts val="1000"/>
              </a:spcBef>
              <a:buFont typeface="Arial,Sans-Serif"/>
              <a:buChar char="•"/>
            </a:pPr>
            <a:endParaRPr lang="en-US"/>
          </a:p>
          <a:p>
            <a:pPr marL="285750" indent="-285750">
              <a:buFont typeface="Arial,Sans-Serif"/>
              <a:buChar char="•"/>
            </a:pPr>
            <a:endParaRPr lang="en-US">
              <a:cs typeface="Calibri"/>
            </a:endParaRPr>
          </a:p>
          <a:p>
            <a:endParaRPr lang="en-US">
              <a:cs typeface="Calibri"/>
            </a:endParaRPr>
          </a:p>
          <a:p>
            <a:endParaRPr lang="en-US" sz="120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11</a:t>
            </a:fld>
            <a:endParaRPr lang="en-US"/>
          </a:p>
        </p:txBody>
      </p:sp>
    </p:spTree>
    <p:extLst>
      <p:ext uri="{BB962C8B-B14F-4D97-AF65-F5344CB8AC3E}">
        <p14:creationId xmlns:p14="http://schemas.microsoft.com/office/powerpoint/2010/main" val="315497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So </a:t>
            </a:r>
            <a:r>
              <a:rPr lang="en-US"/>
              <a:t>When a family is LESS likely to spend $500 or  more in medical/dental cost per year</a:t>
            </a:r>
            <a:r>
              <a:rPr lang="en-US">
                <a:cs typeface="Calibri"/>
              </a:rPr>
              <a:t>?</a:t>
            </a:r>
            <a:endParaRPr lang="en-US"/>
          </a:p>
          <a:p>
            <a:pPr>
              <a:lnSpc>
                <a:spcPct val="90000"/>
              </a:lnSpc>
              <a:spcBef>
                <a:spcPts val="1000"/>
              </a:spcBef>
            </a:pPr>
            <a:endParaRPr lang="en-US">
              <a:cs typeface="Calibri"/>
            </a:endParaRPr>
          </a:p>
          <a:p>
            <a:pPr marL="228600" indent="-228600">
              <a:lnSpc>
                <a:spcPct val="90000"/>
              </a:lnSpc>
              <a:spcBef>
                <a:spcPts val="1000"/>
              </a:spcBef>
              <a:buChar char="•"/>
            </a:pPr>
            <a:r>
              <a:rPr lang="en-US"/>
              <a:t>When there is no working phone or cell phone in household</a:t>
            </a:r>
            <a:endParaRPr lang="en-US">
              <a:cs typeface="Calibri"/>
            </a:endParaRPr>
          </a:p>
          <a:p>
            <a:pPr marL="228600" indent="-228600">
              <a:lnSpc>
                <a:spcPct val="90000"/>
              </a:lnSpc>
              <a:spcBef>
                <a:spcPts val="1000"/>
              </a:spcBef>
              <a:buChar char="•"/>
            </a:pPr>
            <a:r>
              <a:rPr lang="en-US"/>
              <a:t>Lower the number of family member in Military or Medicaid</a:t>
            </a:r>
            <a:endParaRPr lang="en-US">
              <a:cs typeface="Calibri"/>
            </a:endParaRPr>
          </a:p>
          <a:p>
            <a:pPr marL="228600" indent="-228600">
              <a:lnSpc>
                <a:spcPct val="90000"/>
              </a:lnSpc>
              <a:spcBef>
                <a:spcPts val="1000"/>
              </a:spcBef>
              <a:buChar char="•"/>
            </a:pPr>
            <a:r>
              <a:rPr lang="en-US"/>
              <a:t>When a family rents house, apartment or is living with roommates</a:t>
            </a:r>
            <a:endParaRPr lang="en-US">
              <a:cs typeface="Calibri"/>
            </a:endParaRPr>
          </a:p>
          <a:p>
            <a:pPr marL="285750" indent="-285750">
              <a:buFont typeface="Arial,Sans-Serif"/>
              <a:buChar char="•"/>
            </a:pPr>
            <a:r>
              <a:rPr lang="en-US"/>
              <a:t>When a family member did not get medical advice or test in 2 weeks or stayed in hospital in 12 months,</a:t>
            </a:r>
            <a:endParaRPr lang="en-US">
              <a:cs typeface="Calibri"/>
            </a:endParaRPr>
          </a:p>
          <a:p>
            <a:pPr marL="285750" indent="-285750">
              <a:buFont typeface="Arial,Sans-Serif"/>
              <a:buChar char="•"/>
            </a:pPr>
            <a:r>
              <a:rPr lang="en-US"/>
              <a:t>When a family does not pay medical bills over the time</a:t>
            </a:r>
            <a:endParaRPr lang="en-US">
              <a:cs typeface="Calibri"/>
            </a:endParaRPr>
          </a:p>
          <a:p>
            <a:pPr marL="285750" indent="-285750">
              <a:buFont typeface="Arial,Sans-Serif"/>
              <a:buChar char="•"/>
            </a:pPr>
            <a:r>
              <a:rPr lang="en-US"/>
              <a:t>When family does not have flexible spending account</a:t>
            </a:r>
            <a:endParaRPr lang="en-US">
              <a:cs typeface="Calibri"/>
            </a:endParaRPr>
          </a:p>
          <a:p>
            <a:pPr marL="228600" indent="-228600">
              <a:lnSpc>
                <a:spcPct val="90000"/>
              </a:lnSpc>
              <a:spcBef>
                <a:spcPts val="1000"/>
              </a:spcBe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12</a:t>
            </a:fld>
            <a:endParaRPr lang="en-US"/>
          </a:p>
        </p:txBody>
      </p:sp>
    </p:spTree>
    <p:extLst>
      <p:ext uri="{BB962C8B-B14F-4D97-AF65-F5344CB8AC3E}">
        <p14:creationId xmlns:p14="http://schemas.microsoft.com/office/powerpoint/2010/main" val="294349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cs typeface="Calibri"/>
              </a:rPr>
              <a:t>So </a:t>
            </a:r>
            <a:r>
              <a:rPr lang="en-US"/>
              <a:t>When a family is LESS likely to spend $500 or  more in medical/dental cost per year</a:t>
            </a:r>
            <a:r>
              <a:rPr lang="en-US">
                <a:cs typeface="Calibri"/>
              </a:rPr>
              <a:t>?</a:t>
            </a:r>
            <a:endParaRPr lang="en-US"/>
          </a:p>
          <a:p>
            <a:pPr>
              <a:lnSpc>
                <a:spcPct val="90000"/>
              </a:lnSpc>
              <a:spcBef>
                <a:spcPts val="1000"/>
              </a:spcBef>
            </a:pPr>
            <a:endParaRPr lang="en-US">
              <a:cs typeface="Calibri"/>
            </a:endParaRPr>
          </a:p>
          <a:p>
            <a:pPr marL="228600" indent="-228600">
              <a:lnSpc>
                <a:spcPct val="90000"/>
              </a:lnSpc>
              <a:spcBef>
                <a:spcPts val="1000"/>
              </a:spcBef>
              <a:buChar char="•"/>
            </a:pPr>
            <a:r>
              <a:rPr lang="en-US"/>
              <a:t>When there is no working phone or cell phone in household</a:t>
            </a:r>
            <a:endParaRPr lang="en-US">
              <a:cs typeface="Calibri"/>
            </a:endParaRPr>
          </a:p>
          <a:p>
            <a:pPr marL="228600" indent="-228600">
              <a:lnSpc>
                <a:spcPct val="90000"/>
              </a:lnSpc>
              <a:spcBef>
                <a:spcPts val="1000"/>
              </a:spcBef>
              <a:buChar char="•"/>
            </a:pPr>
            <a:r>
              <a:rPr lang="en-US"/>
              <a:t>Lower the number of family member in Military or Medicaid</a:t>
            </a:r>
            <a:endParaRPr lang="en-US">
              <a:cs typeface="Calibri"/>
            </a:endParaRPr>
          </a:p>
          <a:p>
            <a:pPr marL="228600" indent="-228600">
              <a:lnSpc>
                <a:spcPct val="90000"/>
              </a:lnSpc>
              <a:spcBef>
                <a:spcPts val="1000"/>
              </a:spcBef>
              <a:buChar char="•"/>
            </a:pPr>
            <a:r>
              <a:rPr lang="en-US"/>
              <a:t>When a family rents house, apartment or is living with roommates</a:t>
            </a:r>
            <a:endParaRPr lang="en-US">
              <a:cs typeface="Calibri"/>
            </a:endParaRPr>
          </a:p>
          <a:p>
            <a:pPr marL="285750" indent="-285750">
              <a:buFont typeface="Arial,Sans-Serif"/>
              <a:buChar char="•"/>
            </a:pPr>
            <a:r>
              <a:rPr lang="en-US"/>
              <a:t>When a family member did not get medical advice or test in 2 weeks or stayed in hospital in 12 months,</a:t>
            </a:r>
            <a:endParaRPr lang="en-US">
              <a:cs typeface="Calibri"/>
            </a:endParaRPr>
          </a:p>
          <a:p>
            <a:pPr marL="285750" indent="-285750">
              <a:buFont typeface="Arial,Sans-Serif"/>
              <a:buChar char="•"/>
            </a:pPr>
            <a:r>
              <a:rPr lang="en-US"/>
              <a:t>When a family does not pay medical bills over the time</a:t>
            </a:r>
            <a:endParaRPr lang="en-US">
              <a:cs typeface="Calibri"/>
            </a:endParaRPr>
          </a:p>
          <a:p>
            <a:pPr marL="285750" indent="-285750">
              <a:buFont typeface="Arial,Sans-Serif"/>
              <a:buChar char="•"/>
            </a:pPr>
            <a:r>
              <a:rPr lang="en-US"/>
              <a:t>When family does not have flexible spending account</a:t>
            </a:r>
            <a:endParaRPr lang="en-US">
              <a:cs typeface="Calibri"/>
            </a:endParaRPr>
          </a:p>
          <a:p>
            <a:pPr marL="228600" indent="-228600">
              <a:lnSpc>
                <a:spcPct val="90000"/>
              </a:lnSpc>
              <a:spcBef>
                <a:spcPts val="1000"/>
              </a:spcBef>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4139844-E68A-3645-B12E-45D089889EB5}" type="slidenum">
              <a:rPr lang="en-US" smtClean="0"/>
              <a:t>13</a:t>
            </a:fld>
            <a:endParaRPr lang="en-US"/>
          </a:p>
        </p:txBody>
      </p:sp>
    </p:spTree>
    <p:extLst>
      <p:ext uri="{BB962C8B-B14F-4D97-AF65-F5344CB8AC3E}">
        <p14:creationId xmlns:p14="http://schemas.microsoft.com/office/powerpoint/2010/main" val="1036996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Us</a:t>
            </a:r>
            <a:r>
              <a:rPr lang="en-US" altLang="zh-CN"/>
              <a:t>e</a:t>
            </a:r>
            <a:r>
              <a:rPr lang="en-US"/>
              <a:t> </a:t>
            </a:r>
            <a:r>
              <a:rPr lang="en-US" err="1"/>
              <a:t>Kmeans</a:t>
            </a:r>
            <a:r>
              <a:rPr lang="en-US"/>
              <a:t> method to do clustering analysis on the 29 continuous variables that other team member has preprocessed before.</a:t>
            </a:r>
            <a:endParaRPr lang="zh-CN" altLang="en-US"/>
          </a:p>
          <a:p>
            <a:r>
              <a:rPr lang="en-US" altLang="zh-CN"/>
              <a:t>Try</a:t>
            </a:r>
            <a:r>
              <a:rPr lang="zh-CN" altLang="en-US"/>
              <a:t> </a:t>
            </a:r>
            <a:r>
              <a:rPr lang="en-US" altLang="zh-CN"/>
              <a:t>to</a:t>
            </a:r>
            <a:r>
              <a:rPr lang="zh-CN" altLang="en-US"/>
              <a:t> </a:t>
            </a:r>
            <a:r>
              <a:rPr lang="en-US" altLang="zh-CN"/>
              <a:t>find</a:t>
            </a:r>
            <a:r>
              <a:rPr lang="zh-CN" altLang="en-US"/>
              <a:t> </a:t>
            </a:r>
            <a:r>
              <a:rPr lang="en-US" altLang="zh-CN"/>
              <a:t>out</a:t>
            </a:r>
            <a:r>
              <a:rPr lang="zh-CN" altLang="en-US"/>
              <a:t> </a:t>
            </a:r>
            <a:r>
              <a:rPr lang="en-US" altLang="zh-CN"/>
              <a:t>if</a:t>
            </a:r>
            <a:r>
              <a:rPr lang="zh-CN" altLang="en-US"/>
              <a:t> </a:t>
            </a:r>
            <a:r>
              <a:rPr lang="en-US" altLang="zh-CN"/>
              <a:t>different</a:t>
            </a:r>
            <a:r>
              <a:rPr lang="zh-CN" altLang="en-US"/>
              <a:t> </a:t>
            </a:r>
            <a:r>
              <a:rPr lang="en-US" altLang="zh-CN"/>
              <a:t>levels</a:t>
            </a:r>
            <a:r>
              <a:rPr lang="zh-CN" altLang="en-US"/>
              <a:t> </a:t>
            </a:r>
            <a:r>
              <a:rPr lang="en-US" altLang="zh-CN"/>
              <a:t>of</a:t>
            </a:r>
            <a:r>
              <a:rPr lang="zh-CN" altLang="en-US"/>
              <a:t> </a:t>
            </a:r>
            <a:r>
              <a:rPr lang="en-US" altLang="zh-CN"/>
              <a:t>FHICOST(</a:t>
            </a:r>
            <a:r>
              <a:rPr lang="en-US"/>
              <a:t>Cost of family medical/dental care in the past 12 months</a:t>
            </a:r>
            <a:r>
              <a:rPr lang="en-US" altLang="zh-CN"/>
              <a:t>)</a:t>
            </a:r>
            <a:r>
              <a:rPr lang="zh-CN" altLang="en-US"/>
              <a:t> </a:t>
            </a:r>
            <a:r>
              <a:rPr lang="en-US" altLang="zh-CN"/>
              <a:t>will</a:t>
            </a:r>
            <a:r>
              <a:rPr lang="zh-CN" altLang="en-US"/>
              <a:t> </a:t>
            </a:r>
            <a:r>
              <a:rPr lang="en-US" altLang="zh-CN"/>
              <a:t>be</a:t>
            </a:r>
            <a:r>
              <a:rPr lang="zh-CN" altLang="en-US"/>
              <a:t> </a:t>
            </a:r>
            <a:r>
              <a:rPr lang="en-US" altLang="zh-CN"/>
              <a:t>in</a:t>
            </a:r>
            <a:r>
              <a:rPr lang="zh-CN" altLang="en-US"/>
              <a:t> </a:t>
            </a:r>
            <a:r>
              <a:rPr lang="en-US" altLang="zh-CN"/>
              <a:t>different</a:t>
            </a:r>
            <a:r>
              <a:rPr lang="zh-CN" altLang="en-US"/>
              <a:t> </a:t>
            </a:r>
            <a:r>
              <a:rPr lang="en-US" altLang="zh-CN"/>
              <a:t>clusters.</a:t>
            </a:r>
            <a:endParaRPr lang="zh-CN" altLang="en-US"/>
          </a:p>
          <a:p>
            <a:r>
              <a:rPr lang="en-US" altLang="zh-CN"/>
              <a:t>First</a:t>
            </a:r>
            <a:r>
              <a:rPr lang="zh-CN" altLang="en-US"/>
              <a:t> </a:t>
            </a:r>
            <a:r>
              <a:rPr lang="en-US" altLang="zh-CN"/>
              <a:t>test</a:t>
            </a:r>
            <a:r>
              <a:rPr lang="zh-CN" altLang="en-US"/>
              <a:t> </a:t>
            </a:r>
            <a:r>
              <a:rPr lang="en-US" altLang="zh-CN"/>
              <a:t>k</a:t>
            </a:r>
            <a:r>
              <a:rPr lang="zh-CN" altLang="en-US"/>
              <a:t> </a:t>
            </a:r>
            <a:r>
              <a:rPr lang="en-US" altLang="zh-CN"/>
              <a:t>ranging</a:t>
            </a:r>
            <a:r>
              <a:rPr lang="zh-CN" altLang="en-US"/>
              <a:t> </a:t>
            </a:r>
            <a:r>
              <a:rPr lang="en-US" altLang="zh-CN"/>
              <a:t>from</a:t>
            </a:r>
            <a:r>
              <a:rPr lang="zh-CN" altLang="en-US"/>
              <a:t> </a:t>
            </a:r>
            <a:r>
              <a:rPr lang="en-US" altLang="zh-CN"/>
              <a:t>2</a:t>
            </a:r>
            <a:r>
              <a:rPr lang="zh-CN" altLang="en-US"/>
              <a:t> </a:t>
            </a:r>
            <a:r>
              <a:rPr lang="en-US" altLang="zh-CN"/>
              <a:t>to</a:t>
            </a:r>
            <a:r>
              <a:rPr lang="zh-CN" altLang="en-US"/>
              <a:t> </a:t>
            </a:r>
            <a:r>
              <a:rPr lang="en-US" altLang="zh-CN"/>
              <a:t>10</a:t>
            </a:r>
            <a:r>
              <a:rPr lang="zh-CN" altLang="en-US"/>
              <a:t> </a:t>
            </a:r>
            <a:r>
              <a:rPr lang="en-US" altLang="zh-CN"/>
              <a:t>to</a:t>
            </a:r>
            <a:r>
              <a:rPr lang="zh-CN" altLang="en-US"/>
              <a:t> </a:t>
            </a:r>
            <a:r>
              <a:rPr lang="en-US" altLang="zh-CN"/>
              <a:t>find</a:t>
            </a:r>
            <a:r>
              <a:rPr lang="zh-CN" altLang="en-US"/>
              <a:t> </a:t>
            </a:r>
            <a:r>
              <a:rPr lang="en-US" altLang="zh-CN"/>
              <a:t>the</a:t>
            </a:r>
            <a:r>
              <a:rPr lang="zh-CN" altLang="en-US"/>
              <a:t> </a:t>
            </a:r>
            <a:r>
              <a:rPr lang="en-US" altLang="zh-CN"/>
              <a:t>best</a:t>
            </a:r>
            <a:r>
              <a:rPr lang="zh-CN" altLang="en-US"/>
              <a:t> </a:t>
            </a:r>
            <a:r>
              <a:rPr lang="en-US" altLang="zh-CN"/>
              <a:t>k</a:t>
            </a:r>
            <a:r>
              <a:rPr lang="zh-CN" altLang="en-US"/>
              <a:t> </a:t>
            </a:r>
            <a:r>
              <a:rPr lang="en-US" altLang="zh-CN"/>
              <a:t>to</a:t>
            </a:r>
            <a:r>
              <a:rPr lang="zh-CN" altLang="en-US"/>
              <a:t> </a:t>
            </a:r>
            <a:r>
              <a:rPr lang="en-US" altLang="zh-CN"/>
              <a:t>do</a:t>
            </a:r>
            <a:r>
              <a:rPr lang="zh-CN" altLang="en-US"/>
              <a:t> </a:t>
            </a:r>
            <a:r>
              <a:rPr lang="en-US" altLang="zh-CN"/>
              <a:t>the</a:t>
            </a:r>
            <a:r>
              <a:rPr lang="zh-CN" altLang="en-US"/>
              <a:t> </a:t>
            </a:r>
            <a:r>
              <a:rPr lang="en-US" altLang="zh-CN"/>
              <a:t>clustering</a:t>
            </a:r>
            <a:r>
              <a:rPr lang="zh-CN" altLang="en-US"/>
              <a:t> </a:t>
            </a:r>
            <a:r>
              <a:rPr lang="en-US" altLang="zh-CN"/>
              <a:t>analysis.</a:t>
            </a:r>
            <a:endParaRPr lang="zh-CN" altLang="en-US"/>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Images</a:t>
            </a:r>
            <a:r>
              <a:rPr lang="zh-CN" altLang="en-US"/>
              <a:t> </a:t>
            </a:r>
            <a:r>
              <a:rPr lang="en-US" altLang="zh-CN"/>
              <a:t>from</a:t>
            </a:r>
            <a:r>
              <a:rPr lang="zh-CN" altLang="en-US"/>
              <a:t> </a:t>
            </a:r>
            <a:r>
              <a:rPr lang="en-US" altLang="zh-CN"/>
              <a:t>left</a:t>
            </a:r>
            <a:r>
              <a:rPr lang="zh-CN" altLang="en-US"/>
              <a:t> </a:t>
            </a:r>
            <a:r>
              <a:rPr lang="en-US" altLang="zh-CN"/>
              <a:t>to</a:t>
            </a:r>
            <a:r>
              <a:rPr lang="zh-CN" altLang="en-US"/>
              <a:t> </a:t>
            </a:r>
            <a:r>
              <a:rPr lang="en-US" altLang="zh-CN"/>
              <a:t>right</a:t>
            </a:r>
            <a:r>
              <a:rPr lang="zh-CN" altLang="en-US"/>
              <a:t> </a:t>
            </a:r>
            <a:r>
              <a:rPr lang="en-US" altLang="zh-CN"/>
              <a:t>are</a:t>
            </a:r>
            <a:r>
              <a:rPr lang="zh-CN" altLang="en-US"/>
              <a:t> </a:t>
            </a:r>
            <a:r>
              <a:rPr lang="en-US" altLang="zh-CN"/>
              <a:t>clustering</a:t>
            </a:r>
            <a:r>
              <a:rPr lang="zh-CN" altLang="en-US"/>
              <a:t> </a:t>
            </a:r>
            <a:r>
              <a:rPr lang="en-US" altLang="zh-CN"/>
              <a:t>results</a:t>
            </a:r>
            <a:r>
              <a:rPr lang="zh-CN" altLang="en-US"/>
              <a:t> </a:t>
            </a:r>
            <a:r>
              <a:rPr lang="en-US" altLang="zh-CN"/>
              <a:t>using</a:t>
            </a:r>
            <a:r>
              <a:rPr lang="zh-CN" altLang="en-US"/>
              <a:t> </a:t>
            </a:r>
            <a:r>
              <a:rPr lang="en-US" altLang="zh-CN"/>
              <a:t>k</a:t>
            </a:r>
            <a:r>
              <a:rPr lang="zh-CN" altLang="en-US"/>
              <a:t> </a:t>
            </a:r>
            <a:r>
              <a:rPr lang="en-US" altLang="zh-CN"/>
              <a:t>=</a:t>
            </a:r>
            <a:r>
              <a:rPr lang="zh-CN" altLang="en-US"/>
              <a:t> </a:t>
            </a:r>
            <a:r>
              <a:rPr lang="en-US" altLang="zh-CN"/>
              <a:t>6,</a:t>
            </a:r>
            <a:r>
              <a:rPr lang="zh-CN" altLang="en-US"/>
              <a:t> </a:t>
            </a:r>
            <a:r>
              <a:rPr lang="en-US" altLang="zh-CN"/>
              <a:t>k</a:t>
            </a:r>
            <a:r>
              <a:rPr lang="zh-CN" altLang="en-US"/>
              <a:t> </a:t>
            </a:r>
            <a:r>
              <a:rPr lang="en-US" altLang="zh-CN"/>
              <a:t>=</a:t>
            </a:r>
            <a:r>
              <a:rPr lang="zh-CN" altLang="en-US"/>
              <a:t> </a:t>
            </a:r>
            <a:r>
              <a:rPr lang="en-US" altLang="zh-CN"/>
              <a:t>5</a:t>
            </a:r>
            <a:r>
              <a:rPr lang="zh-CN" altLang="en-US"/>
              <a:t> </a:t>
            </a:r>
            <a:r>
              <a:rPr lang="en-US" altLang="zh-CN"/>
              <a:t>and</a:t>
            </a:r>
            <a:r>
              <a:rPr lang="zh-CN" altLang="en-US"/>
              <a:t> </a:t>
            </a:r>
            <a:r>
              <a:rPr lang="en-US" altLang="zh-CN"/>
              <a:t>k</a:t>
            </a:r>
            <a:r>
              <a:rPr lang="zh-CN" altLang="en-US"/>
              <a:t> </a:t>
            </a:r>
            <a:r>
              <a:rPr lang="en-US" altLang="zh-CN"/>
              <a:t>=</a:t>
            </a:r>
            <a:r>
              <a:rPr lang="zh-CN" altLang="en-US"/>
              <a:t> </a:t>
            </a:r>
            <a:r>
              <a:rPr lang="en-US" altLang="zh-CN"/>
              <a:t>3</a:t>
            </a:r>
            <a:r>
              <a:rPr lang="zh-CN" altLang="en-US"/>
              <a:t> </a:t>
            </a:r>
            <a:r>
              <a:rPr lang="en-US" altLang="zh-CN"/>
              <a:t>plotted</a:t>
            </a:r>
            <a:r>
              <a:rPr lang="zh-CN" altLang="en-US"/>
              <a:t> </a:t>
            </a:r>
            <a:r>
              <a:rPr lang="en-US" altLang="zh-CN"/>
              <a:t>by</a:t>
            </a:r>
            <a:r>
              <a:rPr lang="zh-CN" altLang="en-US"/>
              <a:t> </a:t>
            </a:r>
            <a:r>
              <a:rPr lang="en-US" altLang="zh-CN"/>
              <a:t>three</a:t>
            </a:r>
            <a:r>
              <a:rPr lang="zh-CN" altLang="en-US"/>
              <a:t> </a:t>
            </a:r>
            <a:r>
              <a:rPr lang="en-US" altLang="zh-CN"/>
              <a:t>PCA</a:t>
            </a:r>
            <a:r>
              <a:rPr lang="zh-CN" altLang="en-US"/>
              <a:t> </a:t>
            </a:r>
            <a:r>
              <a:rPr lang="en-US" altLang="zh-CN"/>
              <a:t>components.</a:t>
            </a:r>
            <a:endParaRPr lang="zh-CN" altLang="en-US"/>
          </a:p>
          <a:p>
            <a:endParaRPr lang="zh-CN" altLang="en-US"/>
          </a:p>
          <a:p>
            <a:pPr lvl="0"/>
            <a:endParaRPr lang="en-US"/>
          </a:p>
          <a:p>
            <a:endParaRPr lang="en-US"/>
          </a:p>
        </p:txBody>
      </p:sp>
      <p:sp>
        <p:nvSpPr>
          <p:cNvPr id="4" name="Slide Number Placeholder 3"/>
          <p:cNvSpPr>
            <a:spLocks noGrp="1"/>
          </p:cNvSpPr>
          <p:nvPr>
            <p:ph type="sldNum" sz="quarter" idx="10"/>
          </p:nvPr>
        </p:nvSpPr>
        <p:spPr/>
        <p:txBody>
          <a:bodyPr/>
          <a:lstStyle/>
          <a:p>
            <a:fld id="{F4139844-E68A-3645-B12E-45D089889EB5}" type="slidenum">
              <a:rPr lang="en-US" smtClean="0"/>
              <a:t>14</a:t>
            </a:fld>
            <a:endParaRPr lang="en-US"/>
          </a:p>
        </p:txBody>
      </p:sp>
    </p:spTree>
    <p:extLst>
      <p:ext uri="{BB962C8B-B14F-4D97-AF65-F5344CB8AC3E}">
        <p14:creationId xmlns:p14="http://schemas.microsoft.com/office/powerpoint/2010/main" val="36053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429F1C-6A48-4DCC-953A-C00D465FEE1B}"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2399611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429F1C-6A48-4DCC-953A-C00D465FEE1B}"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187769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429F1C-6A48-4DCC-953A-C00D465FEE1B}"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3569263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429F1C-6A48-4DCC-953A-C00D465FEE1B}"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409567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429F1C-6A48-4DCC-953A-C00D465FEE1B}"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123883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429F1C-6A48-4DCC-953A-C00D465FEE1B}"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38229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429F1C-6A48-4DCC-953A-C00D465FEE1B}" type="datetimeFigureOut">
              <a:rPr lang="en-US" smtClean="0"/>
              <a:t>11/14/2018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382532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429F1C-6A48-4DCC-953A-C00D465FEE1B}" type="datetimeFigureOut">
              <a:rPr lang="en-US" smtClean="0"/>
              <a:t>11/14/2018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1611119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29F1C-6A48-4DCC-953A-C00D465FEE1B}" type="datetimeFigureOut">
              <a:rPr lang="en-US" smtClean="0"/>
              <a:t>11/14/2018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1799117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429F1C-6A48-4DCC-953A-C00D465FEE1B}"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271001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429F1C-6A48-4DCC-953A-C00D465FEE1B}" type="datetimeFigureOut">
              <a:rPr lang="en-US" smtClean="0"/>
              <a:t>11/14/2018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DB0A71-6B16-4AC1-8BB6-04909F6A8EB8}" type="slidenum">
              <a:rPr lang="en-US" smtClean="0"/>
              <a:t>‹#›</a:t>
            </a:fld>
            <a:endParaRPr lang="en-US"/>
          </a:p>
        </p:txBody>
      </p:sp>
    </p:spTree>
    <p:extLst>
      <p:ext uri="{BB962C8B-B14F-4D97-AF65-F5344CB8AC3E}">
        <p14:creationId xmlns:p14="http://schemas.microsoft.com/office/powerpoint/2010/main" val="3226111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29F1C-6A48-4DCC-953A-C00D465FEE1B}" type="datetimeFigureOut">
              <a:rPr lang="en-US" smtClean="0"/>
              <a:t>11/14/2018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DB0A71-6B16-4AC1-8BB6-04909F6A8EB8}" type="slidenum">
              <a:rPr lang="en-US" smtClean="0"/>
              <a:t>‹#›</a:t>
            </a:fld>
            <a:endParaRPr lang="en-US"/>
          </a:p>
        </p:txBody>
      </p:sp>
    </p:spTree>
    <p:extLst>
      <p:ext uri="{BB962C8B-B14F-4D97-AF65-F5344CB8AC3E}">
        <p14:creationId xmlns:p14="http://schemas.microsoft.com/office/powerpoint/2010/main" val="26197492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dc.gov/nchs/nhis/nhis_2017_data_release.htm" TargetMode="Externa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5.png"/><Relationship Id="rId4" Type="http://schemas.openxmlformats.org/officeDocument/2006/relationships/notesSlide" Target="../notesSlides/notesSlide9.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svg"/><Relationship Id="rId11" Type="http://schemas.openxmlformats.org/officeDocument/2006/relationships/image" Target="../media/image15.png"/><Relationship Id="rId5" Type="http://schemas.openxmlformats.org/officeDocument/2006/relationships/image" Target="../media/image1.png"/><Relationship Id="rId10"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4282EAA-B40E-4E9E-9781-CC487EB1C140}"/>
              </a:ext>
            </a:extLst>
          </p:cNvPr>
          <p:cNvSpPr txBox="1">
            <a:spLocks/>
          </p:cNvSpPr>
          <p:nvPr/>
        </p:nvSpPr>
        <p:spPr>
          <a:xfrm>
            <a:off x="107004" y="643467"/>
            <a:ext cx="11235447" cy="1597315"/>
          </a:xfrm>
          <a:prstGeom prst="rect">
            <a:avLst/>
          </a:prstGeom>
          <a:noFill/>
          <a:ln w="19050">
            <a:solidFill>
              <a:schemeClr val="bg1"/>
            </a:solid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chemeClr val="bg1"/>
                </a:solidFill>
                <a:latin typeface="+mj-lt"/>
                <a:ea typeface="+mj-ea"/>
                <a:cs typeface="+mj-cs"/>
              </a:rPr>
              <a:t>Cost of family medical</a:t>
            </a:r>
            <a:r>
              <a:rPr lang="en-US" sz="3600" b="1"/>
              <a:t> </a:t>
            </a:r>
            <a:r>
              <a:rPr lang="en-US" sz="3600" b="1" kern="1200">
                <a:latin typeface="+mj-lt"/>
                <a:ea typeface="+mj-ea"/>
                <a:cs typeface="+mj-cs"/>
              </a:rPr>
              <a:t>dental care in the past 12 months</a:t>
            </a:r>
          </a:p>
        </p:txBody>
      </p:sp>
      <p:sp>
        <p:nvSpPr>
          <p:cNvPr id="3" name="Subtitle 2">
            <a:extLst>
              <a:ext uri="{FF2B5EF4-FFF2-40B4-BE49-F238E27FC236}">
                <a16:creationId xmlns:a16="http://schemas.microsoft.com/office/drawing/2014/main" id="{18733703-299A-478F-A9BF-72773044AC59}"/>
              </a:ext>
            </a:extLst>
          </p:cNvPr>
          <p:cNvSpPr>
            <a:spLocks noGrp="1"/>
          </p:cNvSpPr>
          <p:nvPr>
            <p:ph type="subTitle" idx="1"/>
          </p:nvPr>
        </p:nvSpPr>
        <p:spPr>
          <a:xfrm>
            <a:off x="643468" y="2638044"/>
            <a:ext cx="3363974" cy="3415622"/>
          </a:xfrm>
        </p:spPr>
        <p:txBody>
          <a:bodyPr vert="horz" lIns="91440" tIns="45720" rIns="91440" bIns="45720" rtlCol="0">
            <a:normAutofit/>
          </a:bodyPr>
          <a:lstStyle/>
          <a:p>
            <a:pPr marL="342900" indent="-228600" algn="l">
              <a:buFont typeface="Arial" panose="020B0604020202020204" pitchFamily="34" charset="0"/>
              <a:buChar char="•"/>
            </a:pPr>
            <a:endParaRPr lang="en-US" sz="1700">
              <a:solidFill>
                <a:schemeClr val="bg1"/>
              </a:solidFill>
              <a:hlinkClick r:id="rId2">
                <a:extLst>
                  <a:ext uri="{A12FA001-AC4F-418D-AE19-62706E023703}">
                    <ahyp:hlinkClr xmlns:ahyp="http://schemas.microsoft.com/office/drawing/2018/hyperlinkcolor" val="tx"/>
                  </a:ext>
                </a:extLst>
              </a:hlinkClick>
            </a:endParaRPr>
          </a:p>
          <a:p>
            <a:pPr marL="342900" indent="-228600" algn="l">
              <a:buFont typeface="Arial" panose="020B0604020202020204" pitchFamily="34" charset="0"/>
              <a:buChar char="•"/>
            </a:pPr>
            <a:r>
              <a:rPr lang="en-US" sz="1700">
                <a:solidFill>
                  <a:schemeClr val="bg1"/>
                </a:solidFill>
              </a:rPr>
              <a:t>https://www.cdc.gov/nchs/nhis/nhis_2017_data_release.htm</a:t>
            </a:r>
          </a:p>
          <a:p>
            <a:pPr marL="342900" indent="-228600" algn="l">
              <a:buFont typeface="Arial" panose="020B0604020202020204" pitchFamily="34" charset="0"/>
              <a:buChar char="•"/>
            </a:pPr>
            <a:endParaRPr lang="en-US" sz="1700">
              <a:solidFill>
                <a:schemeClr val="bg1"/>
              </a:solidFill>
            </a:endParaRPr>
          </a:p>
          <a:p>
            <a:pPr marL="342900" indent="-228600" algn="l">
              <a:buFont typeface="Arial" panose="020B0604020202020204" pitchFamily="34" charset="0"/>
              <a:buChar char="•"/>
            </a:pPr>
            <a:r>
              <a:rPr lang="en-US" sz="1700">
                <a:solidFill>
                  <a:schemeClr val="bg1"/>
                </a:solidFill>
              </a:rPr>
              <a:t>2017 NATIONAL HEALTH INTERVIEW SURVEY (NHIS)   June 26, 2018 </a:t>
            </a:r>
          </a:p>
          <a:p>
            <a:pPr indent="-228600" algn="l">
              <a:buFont typeface="Arial" panose="020B0604020202020204" pitchFamily="34" charset="0"/>
              <a:buChar char="•"/>
            </a:pPr>
            <a:endParaRPr lang="en-US" sz="1700">
              <a:solidFill>
                <a:schemeClr val="bg1"/>
              </a:solidFill>
            </a:endParaRPr>
          </a:p>
          <a:p>
            <a:pPr marL="342900" indent="-228600" algn="l">
              <a:buFont typeface="Arial" panose="020B0604020202020204" pitchFamily="34" charset="0"/>
              <a:buChar char="•"/>
            </a:pPr>
            <a:r>
              <a:rPr lang="en-US" sz="1700">
                <a:solidFill>
                  <a:schemeClr val="bg1"/>
                </a:solidFill>
              </a:rPr>
              <a:t>33,000 observation, 127 variable in family dataset</a:t>
            </a:r>
          </a:p>
        </p:txBody>
      </p:sp>
      <p:pic>
        <p:nvPicPr>
          <p:cNvPr id="8" name="Graphic 7">
            <a:extLst>
              <a:ext uri="{FF2B5EF4-FFF2-40B4-BE49-F238E27FC236}">
                <a16:creationId xmlns:a16="http://schemas.microsoft.com/office/drawing/2014/main" id="{744BE225-3D8E-4B09-9A8E-D34FD3B978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2714" y="2061913"/>
            <a:ext cx="4912809" cy="4283583"/>
          </a:xfrm>
          <a:prstGeom prst="rect">
            <a:avLst/>
          </a:prstGeom>
        </p:spPr>
      </p:pic>
    </p:spTree>
    <p:extLst>
      <p:ext uri="{BB962C8B-B14F-4D97-AF65-F5344CB8AC3E}">
        <p14:creationId xmlns:p14="http://schemas.microsoft.com/office/powerpoint/2010/main" val="406994381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A832C6-9460-468E-8D9F-9A0F9470CB55}"/>
              </a:ext>
            </a:extLst>
          </p:cNvPr>
          <p:cNvSpPr>
            <a:spLocks noGrp="1"/>
          </p:cNvSpPr>
          <p:nvPr>
            <p:ph idx="1"/>
          </p:nvPr>
        </p:nvSpPr>
        <p:spPr>
          <a:xfrm>
            <a:off x="838200" y="1825625"/>
            <a:ext cx="4677383" cy="4351338"/>
          </a:xfrm>
        </p:spPr>
        <p:txBody>
          <a:bodyPr vert="horz" lIns="91440" tIns="45720" rIns="91440" bIns="45720" rtlCol="0" anchor="t">
            <a:normAutofit/>
          </a:bodyPr>
          <a:lstStyle/>
          <a:p>
            <a:pPr marL="0" indent="0">
              <a:buNone/>
            </a:pPr>
            <a:endParaRPr lang="en-US" sz="3200">
              <a:cs typeface="Calibri"/>
            </a:endParaRPr>
          </a:p>
          <a:p>
            <a:r>
              <a:rPr lang="en-US" sz="3200"/>
              <a:t>Sensitivity = 0.748</a:t>
            </a:r>
            <a:endParaRPr lang="en-US" sz="3200">
              <a:latin typeface="Calibri" panose="020F0502020204030204" pitchFamily="34" charset="0"/>
              <a:cs typeface="Calibri"/>
            </a:endParaRPr>
          </a:p>
          <a:p>
            <a:r>
              <a:rPr lang="en-US" sz="3200"/>
              <a:t>Specificity = 0.676</a:t>
            </a:r>
            <a:endParaRPr lang="en-US" sz="3200">
              <a:cs typeface="Calibri"/>
            </a:endParaRPr>
          </a:p>
          <a:p>
            <a:r>
              <a:rPr lang="en-US" sz="3200"/>
              <a:t>Accuracy = 0.713</a:t>
            </a:r>
            <a:endParaRPr lang="en-US" sz="3200">
              <a:cs typeface="Calibri"/>
            </a:endParaRPr>
          </a:p>
          <a:p>
            <a:r>
              <a:rPr lang="en-US" sz="3200"/>
              <a:t>Precision = 0.712</a:t>
            </a:r>
            <a:endParaRPr lang="en-US" sz="3200">
              <a:cs typeface="Calibri"/>
            </a:endParaRPr>
          </a:p>
          <a:p>
            <a:r>
              <a:rPr lang="en-US" sz="3200"/>
              <a:t>Area Under Curve = 0.785</a:t>
            </a:r>
            <a:endParaRPr lang="en-US" sz="3200">
              <a:cs typeface="Calibri"/>
            </a:endParaRPr>
          </a:p>
          <a:p>
            <a:pPr marL="0" indent="0">
              <a:buNone/>
            </a:pPr>
            <a:endParaRPr lang="en-US" sz="3200">
              <a:latin typeface="Calibri" panose="020F0502020204030204" pitchFamily="34" charset="0"/>
              <a:cs typeface="Calibri"/>
            </a:endParaRPr>
          </a:p>
          <a:p>
            <a:pPr marL="0" indent="0">
              <a:buNone/>
            </a:pPr>
            <a:endParaRPr lang="en-US" sz="3200">
              <a:solidFill>
                <a:schemeClr val="bg1"/>
              </a:solidFill>
              <a:cs typeface="Calibri"/>
            </a:endParaRPr>
          </a:p>
          <a:p>
            <a:pPr marL="0" indent="0">
              <a:buNone/>
            </a:pPr>
            <a:endParaRPr lang="en-US" sz="3200">
              <a:solidFill>
                <a:schemeClr val="bg1"/>
              </a:solidFill>
              <a:latin typeface="Calibri" panose="020F0502020204030204" pitchFamily="34" charset="0"/>
              <a:ea typeface="Calibri" panose="020F0502020204030204" pitchFamily="34" charset="0"/>
              <a:cs typeface="Calibri"/>
            </a:endParaRPr>
          </a:p>
          <a:p>
            <a:pPr marL="0" indent="0">
              <a:buNone/>
            </a:pPr>
            <a:endParaRPr lang="en-US" sz="3200">
              <a:cs typeface="Calibri"/>
            </a:endParaRPr>
          </a:p>
        </p:txBody>
      </p:sp>
      <p:sp>
        <p:nvSpPr>
          <p:cNvPr id="4" name="Title 1">
            <a:extLst>
              <a:ext uri="{FF2B5EF4-FFF2-40B4-BE49-F238E27FC236}">
                <a16:creationId xmlns:a16="http://schemas.microsoft.com/office/drawing/2014/main" id="{168CDFA0-6982-4444-87C8-B575AEFA075E}"/>
              </a:ext>
            </a:extLst>
          </p:cNvPr>
          <p:cNvSpPr txBox="1">
            <a:spLocks/>
          </p:cNvSpPr>
          <p:nvPr/>
        </p:nvSpPr>
        <p:spPr>
          <a:xfrm>
            <a:off x="840237" y="241359"/>
            <a:ext cx="10803698" cy="116372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Calibri"/>
                <a:cs typeface="Calibri"/>
              </a:rPr>
              <a:t>Cost of family medical/dental care in the past 12 months</a:t>
            </a:r>
          </a:p>
        </p:txBody>
      </p:sp>
      <p:pic>
        <p:nvPicPr>
          <p:cNvPr id="10" name="Graphic 9">
            <a:extLst>
              <a:ext uri="{FF2B5EF4-FFF2-40B4-BE49-F238E27FC236}">
                <a16:creationId xmlns:a16="http://schemas.microsoft.com/office/drawing/2014/main" id="{7372927C-BBBA-444F-8C5E-F626D564F35B}"/>
              </a:ext>
            </a:extLst>
          </p:cNvPr>
          <p:cNvPicPr>
            <a:picLocks noChangeAspect="1"/>
          </p:cNvPicPr>
          <p:nvPr/>
        </p:nvPicPr>
        <p:blipFill>
          <a:blip r:embed="rId5">
            <a:alphaModFix amt="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pic>
        <p:nvPicPr>
          <p:cNvPr id="8" name="Picture 7" descr="A close up of a map&#10;&#10;Description automatically generated">
            <a:extLst>
              <a:ext uri="{FF2B5EF4-FFF2-40B4-BE49-F238E27FC236}">
                <a16:creationId xmlns:a16="http://schemas.microsoft.com/office/drawing/2014/main" id="{35BB28B9-9AB4-4883-A3CA-0A93B3EB5B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0409" y="2170331"/>
            <a:ext cx="6159026" cy="4333128"/>
          </a:xfrm>
          <a:prstGeom prst="rect">
            <a:avLst/>
          </a:prstGeom>
        </p:spPr>
      </p:pic>
      <p:sp>
        <p:nvSpPr>
          <p:cNvPr id="5" name="TextBox 4">
            <a:extLst>
              <a:ext uri="{FF2B5EF4-FFF2-40B4-BE49-F238E27FC236}">
                <a16:creationId xmlns:a16="http://schemas.microsoft.com/office/drawing/2014/main" id="{5CFEC56C-E37B-4F03-B44F-4FFBCA7C555D}"/>
              </a:ext>
            </a:extLst>
          </p:cNvPr>
          <p:cNvSpPr txBox="1"/>
          <p:nvPr/>
        </p:nvSpPr>
        <p:spPr>
          <a:xfrm>
            <a:off x="799579" y="1316276"/>
            <a:ext cx="11020815" cy="43517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400" b="1"/>
              <a:t>Logistic Regression</a:t>
            </a:r>
            <a:endParaRPr lang="en-US" b="1"/>
          </a:p>
        </p:txBody>
      </p:sp>
      <p:pic>
        <p:nvPicPr>
          <p:cNvPr id="6" name="Audio 5">
            <a:hlinkClick r:id="" action="ppaction://media"/>
            <a:extLst>
              <a:ext uri="{FF2B5EF4-FFF2-40B4-BE49-F238E27FC236}">
                <a16:creationId xmlns:a16="http://schemas.microsoft.com/office/drawing/2014/main" id="{9EF35BBC-01DB-4E00-B8AE-17952C5168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9995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6474912" y="2170091"/>
            <a:ext cx="5298884" cy="4351338"/>
          </a:xfrm>
        </p:spPr>
        <p:txBody>
          <a:bodyPr vert="horz" lIns="91440" tIns="45720" rIns="91440" bIns="45720" rtlCol="0" anchor="t">
            <a:normAutofit/>
          </a:bodyPr>
          <a:lstStyle/>
          <a:p>
            <a:r>
              <a:rPr lang="en-US" sz="3100">
                <a:cs typeface="Calibri"/>
              </a:rPr>
              <a:t>When a family member did not receive food stamps</a:t>
            </a:r>
            <a:endParaRPr lang="en-US"/>
          </a:p>
          <a:p>
            <a:r>
              <a:rPr lang="en-US" sz="3100"/>
              <a:t>Higher the number of family members with private insurance</a:t>
            </a:r>
            <a:endParaRPr lang="en-US"/>
          </a:p>
          <a:p>
            <a:r>
              <a:rPr lang="en-US" sz="3100"/>
              <a:t>Married couples</a:t>
            </a:r>
            <a:endParaRPr lang="en-US" sz="3100">
              <a:cs typeface="Calibri"/>
            </a:endParaRPr>
          </a:p>
          <a:p>
            <a:r>
              <a:rPr lang="en-US" sz="3100">
                <a:cs typeface="Calibri"/>
              </a:rPr>
              <a:t>When family includes parent, step parent and children</a:t>
            </a:r>
          </a:p>
          <a:p>
            <a:endParaRPr lang="en-US" sz="3100">
              <a:cs typeface="Calibri"/>
            </a:endParaRPr>
          </a:p>
        </p:txBody>
      </p:sp>
      <p:sp>
        <p:nvSpPr>
          <p:cNvPr id="5" name="TextBox 4">
            <a:extLst>
              <a:ext uri="{FF2B5EF4-FFF2-40B4-BE49-F238E27FC236}">
                <a16:creationId xmlns:a16="http://schemas.microsoft.com/office/drawing/2014/main" id="{93F4A9C5-3A2D-4945-A9DA-5DFAB530A137}"/>
              </a:ext>
            </a:extLst>
          </p:cNvPr>
          <p:cNvSpPr txBox="1"/>
          <p:nvPr/>
        </p:nvSpPr>
        <p:spPr>
          <a:xfrm>
            <a:off x="595267" y="2169642"/>
            <a:ext cx="5248405" cy="43858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100"/>
              <a:t>When total combined family income is more than $35,000 per year</a:t>
            </a:r>
            <a:endParaRPr lang="en-US" sz="3100">
              <a:cs typeface="Calibri"/>
            </a:endParaRPr>
          </a:p>
          <a:p>
            <a:pPr marL="285750" indent="-285750">
              <a:buFont typeface="Arial"/>
              <a:buChar char="•"/>
            </a:pPr>
            <a:r>
              <a:rPr lang="en-US" sz="3100">
                <a:cs typeface="Calibri"/>
              </a:rPr>
              <a:t>When a family member received income from interest bearing account</a:t>
            </a:r>
          </a:p>
          <a:p>
            <a:pPr marL="285750" indent="-285750">
              <a:buFont typeface="Arial"/>
              <a:buChar char="•"/>
            </a:pPr>
            <a:r>
              <a:rPr lang="en-US" sz="3100">
                <a:cs typeface="Calibri"/>
              </a:rPr>
              <a:t>When a family always was able to afford to eat balanced meal</a:t>
            </a:r>
            <a:endParaRPr lang="en-US"/>
          </a:p>
        </p:txBody>
      </p:sp>
      <p:pic>
        <p:nvPicPr>
          <p:cNvPr id="10" name="Graphic 9" descr="A picture containing building&#10;&#10;Description generated with high confidence">
            <a:extLst>
              <a:ext uri="{FF2B5EF4-FFF2-40B4-BE49-F238E27FC236}">
                <a16:creationId xmlns:a16="http://schemas.microsoft.com/office/drawing/2014/main" id="{5DC9F7EB-F517-4348-A100-39128DF128CF}"/>
              </a:ext>
            </a:extLst>
          </p:cNvPr>
          <p:cNvPicPr>
            <a:picLocks noChangeAspect="1"/>
          </p:cNvPicPr>
          <p:nvPr/>
        </p:nvPicPr>
        <p:blipFill>
          <a:blip r:embed="rId5">
            <a:alphaModFix amt="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13" name="TextBox 12">
            <a:extLst>
              <a:ext uri="{FF2B5EF4-FFF2-40B4-BE49-F238E27FC236}">
                <a16:creationId xmlns:a16="http://schemas.microsoft.com/office/drawing/2014/main" id="{36E34145-712E-463A-B341-6886F867031B}"/>
              </a:ext>
            </a:extLst>
          </p:cNvPr>
          <p:cNvSpPr txBox="1"/>
          <p:nvPr/>
        </p:nvSpPr>
        <p:spPr>
          <a:xfrm>
            <a:off x="590812" y="136742"/>
            <a:ext cx="10958185"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4000" b="1"/>
              <a:t>When a family is MORE likely to spend $500 or  more for medical/dental expenses per year</a:t>
            </a:r>
            <a:r>
              <a:rPr lang="en-US" sz="4000" b="1">
                <a:cs typeface="Calibri"/>
              </a:rPr>
              <a:t>?</a:t>
            </a:r>
            <a:endParaRPr lang="en-US" sz="4000">
              <a:cs typeface="Calibri"/>
            </a:endParaRPr>
          </a:p>
          <a:p>
            <a:pPr algn="ctr"/>
            <a:endParaRPr lang="en-US" sz="4000">
              <a:cs typeface="Calibri"/>
            </a:endParaRPr>
          </a:p>
        </p:txBody>
      </p:sp>
      <p:sp>
        <p:nvSpPr>
          <p:cNvPr id="14" name="TextBox 13">
            <a:extLst>
              <a:ext uri="{FF2B5EF4-FFF2-40B4-BE49-F238E27FC236}">
                <a16:creationId xmlns:a16="http://schemas.microsoft.com/office/drawing/2014/main" id="{01D14D9F-1103-4FAE-B044-D3FB03ACB1F7}"/>
              </a:ext>
            </a:extLst>
          </p:cNvPr>
          <p:cNvSpPr txBox="1"/>
          <p:nvPr/>
        </p:nvSpPr>
        <p:spPr>
          <a:xfrm>
            <a:off x="590811" y="1483289"/>
            <a:ext cx="1095818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Logistic Regression</a:t>
            </a:r>
            <a:endParaRPr lang="en-US" sz="2400" b="1">
              <a:cs typeface="Calibri"/>
            </a:endParaRPr>
          </a:p>
        </p:txBody>
      </p:sp>
      <p:pic>
        <p:nvPicPr>
          <p:cNvPr id="4" name="Audio 3">
            <a:hlinkClick r:id="" action="ppaction://media"/>
            <a:extLst>
              <a:ext uri="{FF2B5EF4-FFF2-40B4-BE49-F238E27FC236}">
                <a16:creationId xmlns:a16="http://schemas.microsoft.com/office/drawing/2014/main" id="{691DB2A4-D9F1-44E0-86ED-4CFD932352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664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649840" y="1962614"/>
            <a:ext cx="5170927" cy="4372214"/>
          </a:xfrm>
        </p:spPr>
        <p:txBody>
          <a:bodyPr vert="horz" lIns="91440" tIns="45720" rIns="91440" bIns="45720" rtlCol="0" anchor="t">
            <a:normAutofit/>
          </a:bodyPr>
          <a:lstStyle/>
          <a:p>
            <a:r>
              <a:rPr lang="en-US" sz="3100">
                <a:cs typeface="Calibri"/>
              </a:rPr>
              <a:t>When there is no working phone or cell phone in household</a:t>
            </a:r>
          </a:p>
          <a:p>
            <a:r>
              <a:rPr lang="en-US" sz="3100">
                <a:cs typeface="Calibri"/>
              </a:rPr>
              <a:t>Lower the number of family member in Military or Medicaid</a:t>
            </a:r>
            <a:endParaRPr lang="en-US">
              <a:cs typeface="Calibri"/>
            </a:endParaRPr>
          </a:p>
          <a:p>
            <a:r>
              <a:rPr lang="en-US" sz="3100">
                <a:cs typeface="Calibri"/>
              </a:rPr>
              <a:t>When a family rents house, apartment or is living with roommates</a:t>
            </a: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652347" y="105661"/>
            <a:ext cx="11022903" cy="1320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1000"/>
              </a:spcBef>
            </a:pPr>
            <a:r>
              <a:rPr lang="en-US" sz="4000" b="1">
                <a:latin typeface="Calibri"/>
                <a:cs typeface="Calibri"/>
              </a:rPr>
              <a:t>When a family is LESS likely to spend $500 or  more for medical/dental expenses per year?</a:t>
            </a:r>
            <a:endParaRPr lang="en-US" b="1">
              <a:latin typeface="Calibri"/>
              <a:cs typeface="Calibri"/>
            </a:endParaRPr>
          </a:p>
        </p:txBody>
      </p:sp>
      <p:sp>
        <p:nvSpPr>
          <p:cNvPr id="5" name="TextBox 4">
            <a:extLst>
              <a:ext uri="{FF2B5EF4-FFF2-40B4-BE49-F238E27FC236}">
                <a16:creationId xmlns:a16="http://schemas.microsoft.com/office/drawing/2014/main" id="{5BC1C998-E646-4A16-9FEC-D4A885F9262F}"/>
              </a:ext>
            </a:extLst>
          </p:cNvPr>
          <p:cNvSpPr txBox="1"/>
          <p:nvPr/>
        </p:nvSpPr>
        <p:spPr>
          <a:xfrm>
            <a:off x="5940174" y="1963220"/>
            <a:ext cx="5727161" cy="390876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100"/>
              <a:t>When a family member did not get medical advice or test in 2 weeks or stayed in hospital in 12 months,</a:t>
            </a:r>
            <a:endParaRPr lang="en-US" sz="3100">
              <a:cs typeface="Calibri"/>
            </a:endParaRPr>
          </a:p>
          <a:p>
            <a:pPr marL="285750" indent="-285750">
              <a:buFont typeface="Arial"/>
              <a:buChar char="•"/>
            </a:pPr>
            <a:r>
              <a:rPr lang="en-US" sz="3100">
                <a:cs typeface="Calibri"/>
              </a:rPr>
              <a:t>When a family does not pay medical bills over the time</a:t>
            </a:r>
          </a:p>
          <a:p>
            <a:pPr marL="285750" indent="-285750">
              <a:buFont typeface="Arial"/>
              <a:buChar char="•"/>
            </a:pPr>
            <a:r>
              <a:rPr lang="en-US" sz="3100">
                <a:cs typeface="Calibri"/>
              </a:rPr>
              <a:t>When family does not have flexible spending account</a:t>
            </a:r>
          </a:p>
        </p:txBody>
      </p:sp>
      <p:pic>
        <p:nvPicPr>
          <p:cNvPr id="8" name="Graphic 7" descr="A picture containing building&#10;&#10;Description generated with high confidence">
            <a:extLst>
              <a:ext uri="{FF2B5EF4-FFF2-40B4-BE49-F238E27FC236}">
                <a16:creationId xmlns:a16="http://schemas.microsoft.com/office/drawing/2014/main" id="{01ED39EB-BE58-49E5-98CA-E100E2BFB888}"/>
              </a:ext>
            </a:extLst>
          </p:cNvPr>
          <p:cNvPicPr>
            <a:picLocks noChangeAspect="1"/>
          </p:cNvPicPr>
          <p:nvPr/>
        </p:nvPicPr>
        <p:blipFill>
          <a:blip r:embed="rId5">
            <a:alphaModFix amt="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10" name="TextBox 9">
            <a:extLst>
              <a:ext uri="{FF2B5EF4-FFF2-40B4-BE49-F238E27FC236}">
                <a16:creationId xmlns:a16="http://schemas.microsoft.com/office/drawing/2014/main" id="{25DC31E2-C463-4FD7-AB30-A11A87B185B3}"/>
              </a:ext>
            </a:extLst>
          </p:cNvPr>
          <p:cNvSpPr txBox="1"/>
          <p:nvPr/>
        </p:nvSpPr>
        <p:spPr>
          <a:xfrm>
            <a:off x="653441" y="1431098"/>
            <a:ext cx="1104169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a:rPr>
              <a:t>Logistic Regression</a:t>
            </a:r>
          </a:p>
        </p:txBody>
      </p:sp>
      <p:pic>
        <p:nvPicPr>
          <p:cNvPr id="2" name="Audio 1">
            <a:hlinkClick r:id="" action="ppaction://media"/>
            <a:extLst>
              <a:ext uri="{FF2B5EF4-FFF2-40B4-BE49-F238E27FC236}">
                <a16:creationId xmlns:a16="http://schemas.microsoft.com/office/drawing/2014/main" id="{DCBEF252-39AD-484A-925F-D46CD6C8BA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33B9B78-A13E-4C55-A232-D1AB6A0D0DE5}"/>
              </a:ext>
            </a:extLst>
          </p:cNvPr>
          <p:cNvSpPr>
            <a:spLocks noGrp="1"/>
          </p:cNvSpPr>
          <p:nvPr>
            <p:ph idx="1"/>
          </p:nvPr>
        </p:nvSpPr>
        <p:spPr>
          <a:xfrm>
            <a:off x="838200" y="1825625"/>
            <a:ext cx="5984631" cy="4351338"/>
          </a:xfrm>
        </p:spPr>
        <p:txBody>
          <a:bodyPr>
            <a:normAutofit/>
          </a:bodyPr>
          <a:lstStyle/>
          <a:p>
            <a:pPr lvl="0"/>
            <a:r>
              <a:rPr lang="en-US"/>
              <a:t>Us</a:t>
            </a:r>
            <a:r>
              <a:rPr lang="en-US" altLang="zh-CN"/>
              <a:t>e</a:t>
            </a:r>
            <a:r>
              <a:rPr lang="en-US"/>
              <a:t> </a:t>
            </a:r>
            <a:r>
              <a:rPr lang="en-US" dirty="0" err="1"/>
              <a:t>Kmeans</a:t>
            </a:r>
            <a:r>
              <a:rPr lang="en-US" dirty="0"/>
              <a:t> method to do clustering analysis on the 29 continuous variables that other team member has preprocessed before.</a:t>
            </a:r>
            <a:endParaRPr lang="zh-CN" altLang="en-US" dirty="0"/>
          </a:p>
          <a:p>
            <a:r>
              <a:rPr lang="en-US" altLang="zh-CN" dirty="0"/>
              <a:t>Try</a:t>
            </a:r>
            <a:r>
              <a:rPr lang="zh-CN" altLang="en-US" dirty="0"/>
              <a:t> </a:t>
            </a:r>
            <a:r>
              <a:rPr lang="en-US" altLang="zh-CN" dirty="0"/>
              <a:t>to</a:t>
            </a:r>
            <a:r>
              <a:rPr lang="zh-CN" altLang="en-US" dirty="0"/>
              <a:t> </a:t>
            </a:r>
            <a:r>
              <a:rPr lang="en-US" altLang="zh-CN" dirty="0"/>
              <a:t>find</a:t>
            </a:r>
            <a:r>
              <a:rPr lang="zh-CN" altLang="en-US" dirty="0"/>
              <a:t> </a:t>
            </a:r>
            <a:r>
              <a:rPr lang="en-US" altLang="zh-CN" dirty="0"/>
              <a:t>out</a:t>
            </a:r>
            <a:r>
              <a:rPr lang="zh-CN" altLang="en-US" dirty="0"/>
              <a:t> </a:t>
            </a:r>
            <a:r>
              <a:rPr lang="en-US" altLang="zh-CN" dirty="0"/>
              <a:t>if</a:t>
            </a:r>
            <a:r>
              <a:rPr lang="zh-CN" altLang="en-US" dirty="0"/>
              <a:t> </a:t>
            </a:r>
            <a:r>
              <a:rPr lang="en-US" altLang="zh-CN" dirty="0"/>
              <a:t>different</a:t>
            </a:r>
            <a:r>
              <a:rPr lang="zh-CN" altLang="en-US" dirty="0"/>
              <a:t> </a:t>
            </a:r>
            <a:r>
              <a:rPr lang="en-US" altLang="zh-CN" dirty="0"/>
              <a:t>levels</a:t>
            </a:r>
            <a:r>
              <a:rPr lang="zh-CN" altLang="en-US" dirty="0"/>
              <a:t> </a:t>
            </a:r>
            <a:r>
              <a:rPr lang="en-US" altLang="zh-CN" dirty="0"/>
              <a:t>of</a:t>
            </a:r>
            <a:r>
              <a:rPr lang="zh-CN" altLang="en-US" dirty="0"/>
              <a:t> </a:t>
            </a:r>
            <a:r>
              <a:rPr lang="en-US" altLang="zh-CN" dirty="0"/>
              <a:t>FHICOST(</a:t>
            </a:r>
            <a:r>
              <a:rPr lang="en-US" dirty="0"/>
              <a:t>Cost of family medical/dental care in the past 12 months</a:t>
            </a:r>
            <a:r>
              <a:rPr lang="en-US" altLang="zh-CN" dirty="0"/>
              <a:t>)</a:t>
            </a:r>
            <a:r>
              <a:rPr lang="zh-CN" altLang="en-US" dirty="0"/>
              <a:t> </a:t>
            </a:r>
            <a:r>
              <a:rPr lang="en-US" altLang="zh-CN" dirty="0"/>
              <a:t>will</a:t>
            </a:r>
            <a:r>
              <a:rPr lang="zh-CN" altLang="en-US" dirty="0"/>
              <a:t> </a:t>
            </a:r>
            <a:r>
              <a:rPr lang="en-US" altLang="zh-CN" dirty="0"/>
              <a:t>be</a:t>
            </a:r>
            <a:r>
              <a:rPr lang="zh-CN" altLang="en-US" dirty="0"/>
              <a:t> </a:t>
            </a:r>
            <a:r>
              <a:rPr lang="en-US" altLang="zh-CN" dirty="0"/>
              <a:t>in</a:t>
            </a:r>
            <a:r>
              <a:rPr lang="zh-CN" altLang="en-US" dirty="0"/>
              <a:t> </a:t>
            </a:r>
            <a:r>
              <a:rPr lang="en-US" altLang="zh-CN" dirty="0"/>
              <a:t>different</a:t>
            </a:r>
            <a:r>
              <a:rPr lang="zh-CN" altLang="en-US" dirty="0"/>
              <a:t> </a:t>
            </a:r>
            <a:r>
              <a:rPr lang="en-US" altLang="zh-CN" dirty="0"/>
              <a:t>clusters.</a:t>
            </a:r>
            <a:endParaRPr lang="zh-CN" altLang="en-US" dirty="0"/>
          </a:p>
          <a:p>
            <a:r>
              <a:rPr lang="en-US" altLang="zh-CN" dirty="0"/>
              <a:t>First</a:t>
            </a:r>
            <a:r>
              <a:rPr lang="zh-CN" altLang="en-US" dirty="0"/>
              <a:t> </a:t>
            </a:r>
            <a:r>
              <a:rPr lang="en-US" altLang="zh-CN" dirty="0"/>
              <a:t>test</a:t>
            </a:r>
            <a:r>
              <a:rPr lang="zh-CN" altLang="en-US" dirty="0"/>
              <a:t> </a:t>
            </a:r>
            <a:r>
              <a:rPr lang="en-US" altLang="zh-CN" dirty="0"/>
              <a:t>k</a:t>
            </a:r>
            <a:r>
              <a:rPr lang="zh-CN" altLang="en-US" dirty="0"/>
              <a:t> </a:t>
            </a:r>
            <a:r>
              <a:rPr lang="en-US" altLang="zh-CN" dirty="0"/>
              <a:t>ranging</a:t>
            </a:r>
            <a:r>
              <a:rPr lang="zh-CN" altLang="en-US" dirty="0"/>
              <a:t> </a:t>
            </a:r>
            <a:r>
              <a:rPr lang="en-US" altLang="zh-CN" dirty="0"/>
              <a:t>from</a:t>
            </a:r>
            <a:r>
              <a:rPr lang="zh-CN" altLang="en-US" dirty="0"/>
              <a:t> </a:t>
            </a:r>
            <a:r>
              <a:rPr lang="en-US" altLang="zh-CN" dirty="0"/>
              <a:t>2</a:t>
            </a:r>
            <a:r>
              <a:rPr lang="zh-CN" altLang="en-US" dirty="0"/>
              <a:t> </a:t>
            </a:r>
            <a:r>
              <a:rPr lang="en-US" altLang="zh-CN" dirty="0"/>
              <a:t>to</a:t>
            </a:r>
            <a:r>
              <a:rPr lang="zh-CN" altLang="en-US" dirty="0"/>
              <a:t> </a:t>
            </a:r>
            <a:r>
              <a:rPr lang="en-US" altLang="zh-CN" dirty="0"/>
              <a:t>10</a:t>
            </a:r>
            <a:r>
              <a:rPr lang="zh-CN" altLang="en-US" dirty="0"/>
              <a:t> </a:t>
            </a:r>
            <a:r>
              <a:rPr lang="en-US" altLang="zh-CN" dirty="0"/>
              <a:t>to</a:t>
            </a:r>
            <a:r>
              <a:rPr lang="zh-CN" altLang="en-US" dirty="0"/>
              <a:t> </a:t>
            </a:r>
            <a:r>
              <a:rPr lang="en-US" altLang="zh-CN" dirty="0"/>
              <a:t>find</a:t>
            </a:r>
            <a:r>
              <a:rPr lang="zh-CN" altLang="en-US" dirty="0"/>
              <a:t> </a:t>
            </a:r>
            <a:r>
              <a:rPr lang="en-US" altLang="zh-CN" dirty="0"/>
              <a:t>the</a:t>
            </a:r>
            <a:r>
              <a:rPr lang="zh-CN" altLang="en-US" dirty="0"/>
              <a:t> </a:t>
            </a:r>
            <a:r>
              <a:rPr lang="en-US" altLang="zh-CN" dirty="0"/>
              <a:t>best</a:t>
            </a:r>
            <a:r>
              <a:rPr lang="zh-CN" altLang="en-US" dirty="0"/>
              <a:t> </a:t>
            </a:r>
            <a:r>
              <a:rPr lang="en-US" altLang="zh-CN" dirty="0"/>
              <a:t>k</a:t>
            </a:r>
            <a:r>
              <a:rPr lang="zh-CN" altLang="en-US" dirty="0"/>
              <a:t> </a:t>
            </a:r>
            <a:r>
              <a:rPr lang="en-US" altLang="zh-CN" dirty="0"/>
              <a:t>to</a:t>
            </a:r>
            <a:r>
              <a:rPr lang="zh-CN" altLang="en-US" dirty="0"/>
              <a:t> </a:t>
            </a:r>
            <a:r>
              <a:rPr lang="en-US" altLang="zh-CN" dirty="0"/>
              <a:t>do</a:t>
            </a:r>
            <a:r>
              <a:rPr lang="zh-CN" altLang="en-US" dirty="0"/>
              <a:t> </a:t>
            </a:r>
            <a:r>
              <a:rPr lang="en-US" altLang="zh-CN" dirty="0"/>
              <a:t>the</a:t>
            </a:r>
            <a:r>
              <a:rPr lang="zh-CN" altLang="en-US" dirty="0"/>
              <a:t> </a:t>
            </a:r>
            <a:r>
              <a:rPr lang="en-US" altLang="zh-CN" dirty="0"/>
              <a:t>clustering</a:t>
            </a:r>
            <a:r>
              <a:rPr lang="zh-CN" altLang="en-US" dirty="0"/>
              <a:t> </a:t>
            </a:r>
            <a:r>
              <a:rPr lang="en-US" altLang="zh-CN" dirty="0"/>
              <a:t>analysis.</a:t>
            </a:r>
            <a:endParaRPr lang="zh-CN" altLang="en-US" dirty="0"/>
          </a:p>
          <a:p>
            <a:endParaRPr lang="zh-CN" altLang="en-US" dirty="0"/>
          </a:p>
          <a:p>
            <a:pPr lvl="0"/>
            <a:endParaRPr lang="en-US" dirty="0"/>
          </a:p>
        </p:txBody>
      </p:sp>
      <p:sp>
        <p:nvSpPr>
          <p:cNvPr id="11"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t>Clustering</a:t>
            </a:r>
            <a:r>
              <a:rPr lang="zh-CN" altLang="en-US" sz="4000" b="1" dirty="0"/>
              <a:t> </a:t>
            </a:r>
            <a:r>
              <a:rPr lang="en-US" altLang="zh-CN" sz="4000" b="1" dirty="0"/>
              <a:t>Analysis</a:t>
            </a:r>
            <a:endParaRPr lang="en-US" sz="4000" b="1" dirty="0"/>
          </a:p>
        </p:txBody>
      </p:sp>
      <p:pic>
        <p:nvPicPr>
          <p:cNvPr id="12" name="Picture 4" descr="https://lh5.googleusercontent.com/UtrS1aon8J7_Wm0VWzTcTgXAW4L_O7J87QIEhlWNcfiBml79ObEN4wNJgqAKZjy-AdV16A9E7i3IIVBJP8Ix5igTZIAsM122_zbugx-DOdRNBHDa8fa15p-9gvGHqwqJqCpG_A5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847" y="1825625"/>
            <a:ext cx="4958862" cy="3210545"/>
          </a:xfrm>
          <a:prstGeom prst="rect">
            <a:avLst/>
          </a:prstGeom>
          <a:noFill/>
          <a:extLst>
            <a:ext uri="{909E8E84-426E-40DD-AFC4-6F175D3DCCD1}">
              <a14:hiddenFill xmlns:a14="http://schemas.microsoft.com/office/drawing/2010/main">
                <a:solidFill>
                  <a:srgbClr val="FFFFFF"/>
                </a:solidFill>
              </a14:hiddenFill>
            </a:ext>
          </a:extLst>
        </p:spPr>
      </p:pic>
      <p:pic>
        <p:nvPicPr>
          <p:cNvPr id="13"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49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12" name="Content Placeholder 2">
            <a:extLst>
              <a:ext uri="{FF2B5EF4-FFF2-40B4-BE49-F238E27FC236}">
                <a16:creationId xmlns:a16="http://schemas.microsoft.com/office/drawing/2014/main" id="{433B9B78-A13E-4C55-A232-D1AB6A0D0DE5}"/>
              </a:ext>
            </a:extLst>
          </p:cNvPr>
          <p:cNvSpPr>
            <a:spLocks noGrp="1"/>
          </p:cNvSpPr>
          <p:nvPr>
            <p:ph idx="1"/>
          </p:nvPr>
        </p:nvSpPr>
        <p:spPr>
          <a:xfrm>
            <a:off x="414337" y="4513385"/>
            <a:ext cx="10781201" cy="1663578"/>
          </a:xfrm>
        </p:spPr>
        <p:txBody>
          <a:bodyPr>
            <a:normAutofit/>
          </a:bodyPr>
          <a:lstStyle/>
          <a:p>
            <a:pPr lvl="0"/>
            <a:r>
              <a:rPr lang="en-US" altLang="zh-CN"/>
              <a:t>Images</a:t>
            </a:r>
            <a:r>
              <a:rPr lang="zh-CN" altLang="en-US"/>
              <a:t> </a:t>
            </a:r>
            <a:r>
              <a:rPr lang="en-US" altLang="zh-CN"/>
              <a:t>from</a:t>
            </a:r>
            <a:r>
              <a:rPr lang="zh-CN" altLang="en-US"/>
              <a:t> </a:t>
            </a:r>
            <a:r>
              <a:rPr lang="en-US" altLang="zh-CN"/>
              <a:t>left</a:t>
            </a:r>
            <a:r>
              <a:rPr lang="zh-CN" altLang="en-US"/>
              <a:t> </a:t>
            </a:r>
            <a:r>
              <a:rPr lang="en-US" altLang="zh-CN"/>
              <a:t>to</a:t>
            </a:r>
            <a:r>
              <a:rPr lang="zh-CN" altLang="en-US"/>
              <a:t> </a:t>
            </a:r>
            <a:r>
              <a:rPr lang="en-US" altLang="zh-CN"/>
              <a:t>right</a:t>
            </a:r>
            <a:r>
              <a:rPr lang="zh-CN" altLang="en-US"/>
              <a:t> </a:t>
            </a:r>
            <a:r>
              <a:rPr lang="en-US" altLang="zh-CN"/>
              <a:t>are</a:t>
            </a:r>
            <a:r>
              <a:rPr lang="zh-CN" altLang="en-US"/>
              <a:t> </a:t>
            </a:r>
            <a:r>
              <a:rPr lang="en-US" altLang="zh-CN"/>
              <a:t>clustering</a:t>
            </a:r>
            <a:r>
              <a:rPr lang="zh-CN" altLang="en-US"/>
              <a:t> </a:t>
            </a:r>
            <a:r>
              <a:rPr lang="en-US" altLang="zh-CN"/>
              <a:t>results</a:t>
            </a:r>
            <a:r>
              <a:rPr lang="zh-CN" altLang="en-US"/>
              <a:t> </a:t>
            </a:r>
            <a:r>
              <a:rPr lang="en-US" altLang="zh-CN"/>
              <a:t>using</a:t>
            </a:r>
            <a:r>
              <a:rPr lang="zh-CN" altLang="en-US"/>
              <a:t> </a:t>
            </a:r>
            <a:r>
              <a:rPr lang="en-US" altLang="zh-CN"/>
              <a:t>k</a:t>
            </a:r>
            <a:r>
              <a:rPr lang="zh-CN" altLang="en-US"/>
              <a:t> </a:t>
            </a:r>
            <a:r>
              <a:rPr lang="en-US" altLang="zh-CN"/>
              <a:t>=</a:t>
            </a:r>
            <a:r>
              <a:rPr lang="zh-CN" altLang="en-US"/>
              <a:t> </a:t>
            </a:r>
            <a:r>
              <a:rPr lang="en-US" altLang="zh-CN"/>
              <a:t>6,</a:t>
            </a:r>
            <a:r>
              <a:rPr lang="zh-CN" altLang="en-US"/>
              <a:t> </a:t>
            </a:r>
            <a:r>
              <a:rPr lang="en-US" altLang="zh-CN"/>
              <a:t>k</a:t>
            </a:r>
            <a:r>
              <a:rPr lang="zh-CN" altLang="en-US"/>
              <a:t> </a:t>
            </a:r>
            <a:r>
              <a:rPr lang="en-US" altLang="zh-CN"/>
              <a:t>=</a:t>
            </a:r>
            <a:r>
              <a:rPr lang="zh-CN" altLang="en-US"/>
              <a:t> </a:t>
            </a:r>
            <a:r>
              <a:rPr lang="en-US" altLang="zh-CN"/>
              <a:t>5</a:t>
            </a:r>
            <a:r>
              <a:rPr lang="zh-CN" altLang="en-US"/>
              <a:t> </a:t>
            </a:r>
            <a:r>
              <a:rPr lang="en-US" altLang="zh-CN"/>
              <a:t>and</a:t>
            </a:r>
            <a:r>
              <a:rPr lang="zh-CN" altLang="en-US"/>
              <a:t> </a:t>
            </a:r>
            <a:r>
              <a:rPr lang="en-US" altLang="zh-CN"/>
              <a:t>k</a:t>
            </a:r>
            <a:r>
              <a:rPr lang="zh-CN" altLang="en-US"/>
              <a:t> </a:t>
            </a:r>
            <a:r>
              <a:rPr lang="en-US" altLang="zh-CN"/>
              <a:t>=</a:t>
            </a:r>
            <a:r>
              <a:rPr lang="zh-CN" altLang="en-US"/>
              <a:t> </a:t>
            </a:r>
            <a:r>
              <a:rPr lang="en-US" altLang="zh-CN"/>
              <a:t>3</a:t>
            </a:r>
            <a:r>
              <a:rPr lang="zh-CN" altLang="en-US"/>
              <a:t> </a:t>
            </a:r>
            <a:r>
              <a:rPr lang="en-US" altLang="zh-CN"/>
              <a:t>plotted</a:t>
            </a:r>
            <a:r>
              <a:rPr lang="zh-CN" altLang="en-US"/>
              <a:t> </a:t>
            </a:r>
            <a:r>
              <a:rPr lang="en-US" altLang="zh-CN"/>
              <a:t>by</a:t>
            </a:r>
            <a:r>
              <a:rPr lang="zh-CN" altLang="en-US"/>
              <a:t> </a:t>
            </a:r>
            <a:r>
              <a:rPr lang="en-US" altLang="zh-CN"/>
              <a:t>three</a:t>
            </a:r>
            <a:r>
              <a:rPr lang="zh-CN" altLang="en-US"/>
              <a:t> </a:t>
            </a:r>
            <a:r>
              <a:rPr lang="en-US" altLang="zh-CN"/>
              <a:t>PCA</a:t>
            </a:r>
            <a:r>
              <a:rPr lang="zh-CN" altLang="en-US"/>
              <a:t> </a:t>
            </a:r>
            <a:r>
              <a:rPr lang="en-US" altLang="zh-CN"/>
              <a:t>components.</a:t>
            </a:r>
            <a:endParaRPr lang="zh-CN" altLang="en-US"/>
          </a:p>
          <a:p>
            <a:endParaRPr lang="zh-CN" altLang="en-US"/>
          </a:p>
          <a:p>
            <a:pPr lvl="0"/>
            <a:endParaRPr lang="en-US"/>
          </a:p>
        </p:txBody>
      </p:sp>
      <p:sp>
        <p:nvSpPr>
          <p:cNvPr id="13"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t>Clustering</a:t>
            </a:r>
            <a:r>
              <a:rPr lang="zh-CN" altLang="en-US" sz="4000" b="1" dirty="0"/>
              <a:t> </a:t>
            </a:r>
            <a:r>
              <a:rPr lang="en-US" altLang="zh-CN" sz="4000" b="1" dirty="0"/>
              <a:t>Analysis</a:t>
            </a:r>
            <a:endParaRPr lang="en-US" sz="4000" b="1" dirty="0"/>
          </a:p>
        </p:txBody>
      </p:sp>
      <p:pic>
        <p:nvPicPr>
          <p:cNvPr id="17"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pic>
        <p:nvPicPr>
          <p:cNvPr id="3" name="Picture 3" descr="A close up of a map&#10;&#10;Description generated with very high confidence">
            <a:extLst>
              <a:ext uri="{FF2B5EF4-FFF2-40B4-BE49-F238E27FC236}">
                <a16:creationId xmlns:a16="http://schemas.microsoft.com/office/drawing/2014/main" id="{5E9D642D-38A9-45F2-A98B-AACEFDD0EF4C}"/>
              </a:ext>
            </a:extLst>
          </p:cNvPr>
          <p:cNvPicPr>
            <a:picLocks noChangeAspect="1"/>
          </p:cNvPicPr>
          <p:nvPr/>
        </p:nvPicPr>
        <p:blipFill>
          <a:blip r:embed="rId8"/>
          <a:stretch>
            <a:fillRect/>
          </a:stretch>
        </p:blipFill>
        <p:spPr>
          <a:xfrm>
            <a:off x="497457" y="1457248"/>
            <a:ext cx="3577086" cy="2563278"/>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05E84FA1-DCD7-46C2-941D-01EEA1310A16}"/>
              </a:ext>
            </a:extLst>
          </p:cNvPr>
          <p:cNvPicPr>
            <a:picLocks noChangeAspect="1"/>
          </p:cNvPicPr>
          <p:nvPr/>
        </p:nvPicPr>
        <p:blipFill>
          <a:blip r:embed="rId9"/>
          <a:stretch>
            <a:fillRect/>
          </a:stretch>
        </p:blipFill>
        <p:spPr>
          <a:xfrm>
            <a:off x="4175228" y="1455506"/>
            <a:ext cx="3620654" cy="2559792"/>
          </a:xfrm>
          <a:prstGeom prst="rect">
            <a:avLst/>
          </a:prstGeom>
        </p:spPr>
      </p:pic>
      <p:pic>
        <p:nvPicPr>
          <p:cNvPr id="8" name="Picture 8" descr="A close up of a map&#10;&#10;Description generated with high confidence">
            <a:extLst>
              <a:ext uri="{FF2B5EF4-FFF2-40B4-BE49-F238E27FC236}">
                <a16:creationId xmlns:a16="http://schemas.microsoft.com/office/drawing/2014/main" id="{13E0639F-5287-4C0B-BC41-D1B9CDA407C8}"/>
              </a:ext>
            </a:extLst>
          </p:cNvPr>
          <p:cNvPicPr>
            <a:picLocks noChangeAspect="1"/>
          </p:cNvPicPr>
          <p:nvPr/>
        </p:nvPicPr>
        <p:blipFill>
          <a:blip r:embed="rId10"/>
          <a:stretch>
            <a:fillRect/>
          </a:stretch>
        </p:blipFill>
        <p:spPr>
          <a:xfrm>
            <a:off x="7976733" y="1451802"/>
            <a:ext cx="3597563" cy="2571338"/>
          </a:xfrm>
          <a:prstGeom prst="rect">
            <a:avLst/>
          </a:prstGeom>
        </p:spPr>
      </p:pic>
    </p:spTree>
    <p:extLst>
      <p:ext uri="{BB962C8B-B14F-4D97-AF65-F5344CB8AC3E}">
        <p14:creationId xmlns:p14="http://schemas.microsoft.com/office/powerpoint/2010/main" val="8737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5302577" y="5887044"/>
            <a:ext cx="6608069" cy="1093833"/>
          </a:xfrm>
        </p:spPr>
        <p:txBody>
          <a:bodyPr>
            <a:normAutofit/>
          </a:bodyPr>
          <a:lstStyle/>
          <a:p>
            <a:pPr lvl="0"/>
            <a:r>
              <a:rPr lang="en-US" altLang="zh-CN"/>
              <a:t>Cluster</a:t>
            </a:r>
            <a:r>
              <a:rPr lang="zh-CN" altLang="en-US"/>
              <a:t> </a:t>
            </a:r>
            <a:r>
              <a:rPr lang="en-US" altLang="zh-CN"/>
              <a:t>center</a:t>
            </a:r>
            <a:r>
              <a:rPr lang="zh-CN" altLang="en-US"/>
              <a:t> </a:t>
            </a:r>
            <a:r>
              <a:rPr lang="en-US" altLang="zh-CN"/>
              <a:t>and</a:t>
            </a:r>
            <a:r>
              <a:rPr lang="zh-CN" altLang="en-US"/>
              <a:t> </a:t>
            </a:r>
            <a:r>
              <a:rPr lang="en-US" altLang="zh-CN"/>
              <a:t>the</a:t>
            </a:r>
            <a:r>
              <a:rPr lang="zh-CN" altLang="en-US"/>
              <a:t> </a:t>
            </a:r>
            <a:r>
              <a:rPr lang="en-US" altLang="zh-CN"/>
              <a:t>proportion</a:t>
            </a:r>
            <a:r>
              <a:rPr lang="zh-CN" altLang="en-US"/>
              <a:t> </a:t>
            </a:r>
            <a:r>
              <a:rPr lang="en-US" altLang="zh-CN"/>
              <a:t>of</a:t>
            </a:r>
            <a:r>
              <a:rPr lang="zh-CN" altLang="en-US"/>
              <a:t> </a:t>
            </a:r>
            <a:r>
              <a:rPr lang="en-US" altLang="zh-CN"/>
              <a:t>two</a:t>
            </a:r>
            <a:r>
              <a:rPr lang="zh-CN" altLang="en-US"/>
              <a:t> </a:t>
            </a:r>
            <a:r>
              <a:rPr lang="en-US" altLang="zh-CN"/>
              <a:t>levels</a:t>
            </a:r>
            <a:r>
              <a:rPr lang="zh-CN" altLang="en-US"/>
              <a:t> </a:t>
            </a:r>
            <a:r>
              <a:rPr lang="en-US" altLang="zh-CN"/>
              <a:t>of</a:t>
            </a:r>
            <a:r>
              <a:rPr lang="zh-CN" altLang="en-US"/>
              <a:t> </a:t>
            </a:r>
            <a:r>
              <a:rPr lang="en-US" altLang="zh-CN"/>
              <a:t>FHICOST</a:t>
            </a:r>
            <a:r>
              <a:rPr lang="zh-CN" altLang="en-US"/>
              <a:t> </a:t>
            </a:r>
            <a:r>
              <a:rPr lang="en-US" altLang="zh-CN"/>
              <a:t>in</a:t>
            </a:r>
            <a:r>
              <a:rPr lang="zh-CN" altLang="en-US"/>
              <a:t> </a:t>
            </a:r>
            <a:r>
              <a:rPr lang="en-US" altLang="zh-CN"/>
              <a:t>each</a:t>
            </a:r>
            <a:r>
              <a:rPr lang="zh-CN" altLang="en-US"/>
              <a:t> </a:t>
            </a:r>
            <a:r>
              <a:rPr lang="en-US" altLang="zh-CN"/>
              <a:t>cluster.</a:t>
            </a:r>
            <a:endParaRPr lang="zh-CN" altLang="en-US"/>
          </a:p>
          <a:p>
            <a:endParaRPr lang="zh-CN" altLang="en-US"/>
          </a:p>
          <a:p>
            <a:pPr lvl="0"/>
            <a:endParaRPr lang="en-US"/>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t>Clustering</a:t>
            </a:r>
            <a:r>
              <a:rPr lang="zh-CN" altLang="en-US" sz="4000" b="1" dirty="0"/>
              <a:t> </a:t>
            </a:r>
            <a:r>
              <a:rPr lang="en-US" altLang="zh-CN" sz="4000" b="1" dirty="0"/>
              <a:t>Analysis</a:t>
            </a:r>
            <a:endParaRPr lang="en-US" sz="4000" b="1" dirty="0"/>
          </a:p>
        </p:txBody>
      </p:sp>
      <p:pic>
        <p:nvPicPr>
          <p:cNvPr id="7170" name="Picture 2" descr="https://lh4.googleusercontent.com/9pYvQx_VH2XZffiv2B4I7ake8roUtVC_Z1enAIBvlgVGuyIh-r1_GhBlBGzBS5Q076NJG73sYqXop9811-JrtgtYsDNvhOfRHJAtksWqagVLzNJ98gUC_hn1AJeV7IciwNja8P9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9495" y="1366815"/>
            <a:ext cx="4312687" cy="12830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5.googleusercontent.com/77aUWhVicXuKC4HP9W_qFLWDMX0VGhrruWJ0yu6oUjDzIwutHXZSn8OV0EvlIRrn9ShJwZYvkkXCqKQ60ENh7UVwxX9nOpXR-cd_dESN6uyaw49lfAKIwZFWOO-jSFP-vthDw-i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9494" y="2484578"/>
            <a:ext cx="5666234" cy="3404050"/>
          </a:xfrm>
          <a:prstGeom prst="rect">
            <a:avLst/>
          </a:prstGeom>
          <a:noFill/>
          <a:extLst>
            <a:ext uri="{909E8E84-426E-40DD-AFC4-6F175D3DCCD1}">
              <a14:hiddenFill xmlns:a14="http://schemas.microsoft.com/office/drawing/2010/main">
                <a:solidFill>
                  <a:srgbClr val="FFFFFF"/>
                </a:solidFill>
              </a14:hiddenFill>
            </a:ext>
          </a:extLst>
        </p:spPr>
      </p:pic>
      <p:pic>
        <p:nvPicPr>
          <p:cNvPr id="18" name="Sound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
        <p:nvSpPr>
          <p:cNvPr id="7" name="Content Placeholder 2">
            <a:extLst>
              <a:ext uri="{FF2B5EF4-FFF2-40B4-BE49-F238E27FC236}">
                <a16:creationId xmlns:a16="http://schemas.microsoft.com/office/drawing/2014/main" id="{DA00DF93-C53B-408A-ABC8-4BFC5C8989AB}"/>
              </a:ext>
            </a:extLst>
          </p:cNvPr>
          <p:cNvSpPr txBox="1">
            <a:spLocks/>
          </p:cNvSpPr>
          <p:nvPr/>
        </p:nvSpPr>
        <p:spPr>
          <a:xfrm>
            <a:off x="3443925" y="4326908"/>
            <a:ext cx="2224605" cy="10938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Clusters using </a:t>
            </a:r>
            <a:r>
              <a:rPr lang="en-US" altLang="zh-CN">
                <a:cs typeface="Calibri"/>
              </a:rPr>
              <a:t>k =3</a:t>
            </a:r>
            <a:endParaRPr lang="zh-CN" altLang="en-US"/>
          </a:p>
          <a:p>
            <a:endParaRPr lang="zh-CN" altLang="en-US"/>
          </a:p>
          <a:p>
            <a:endParaRPr lang="en-US"/>
          </a:p>
        </p:txBody>
      </p:sp>
      <p:sp>
        <p:nvSpPr>
          <p:cNvPr id="14" name="Content Placeholder 2">
            <a:extLst>
              <a:ext uri="{FF2B5EF4-FFF2-40B4-BE49-F238E27FC236}">
                <a16:creationId xmlns:a16="http://schemas.microsoft.com/office/drawing/2014/main" id="{5777CBDE-6042-4134-AC71-6E7D232B3A61}"/>
              </a:ext>
            </a:extLst>
          </p:cNvPr>
          <p:cNvSpPr txBox="1">
            <a:spLocks/>
          </p:cNvSpPr>
          <p:nvPr/>
        </p:nvSpPr>
        <p:spPr>
          <a:xfrm>
            <a:off x="3302523" y="2158743"/>
            <a:ext cx="2224605" cy="109383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Distribution of two levels of</a:t>
            </a:r>
            <a:r>
              <a:rPr lang="en-US" altLang="zh-CN" dirty="0">
                <a:cs typeface="Calibri"/>
              </a:rPr>
              <a:t> cost</a:t>
            </a:r>
            <a:endParaRPr lang="zh-CN" altLang="en-US" dirty="0"/>
          </a:p>
          <a:p>
            <a:endParaRPr lang="zh-CN" altLang="en-US" dirty="0"/>
          </a:p>
          <a:p>
            <a:endParaRPr lang="en-US" dirty="0"/>
          </a:p>
        </p:txBody>
      </p:sp>
      <p:sp>
        <p:nvSpPr>
          <p:cNvPr id="15" name="Content Placeholder 2">
            <a:extLst>
              <a:ext uri="{FF2B5EF4-FFF2-40B4-BE49-F238E27FC236}">
                <a16:creationId xmlns:a16="http://schemas.microsoft.com/office/drawing/2014/main" id="{AEAE14BA-EC4D-4FF2-9FCE-DF124C25162B}"/>
              </a:ext>
            </a:extLst>
          </p:cNvPr>
          <p:cNvSpPr txBox="1">
            <a:spLocks/>
          </p:cNvSpPr>
          <p:nvPr/>
        </p:nvSpPr>
        <p:spPr>
          <a:xfrm>
            <a:off x="81699" y="5819485"/>
            <a:ext cx="3984274" cy="10938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Plot by using three</a:t>
            </a:r>
            <a:r>
              <a:rPr lang="en-US" altLang="zh-CN">
                <a:cs typeface="Calibri"/>
              </a:rPr>
              <a:t> PCA components</a:t>
            </a:r>
            <a:endParaRPr lang="zh-CN" altLang="en-US"/>
          </a:p>
          <a:p>
            <a:endParaRPr lang="zh-CN" altLang="en-US"/>
          </a:p>
          <a:p>
            <a:endParaRPr lang="en-US"/>
          </a:p>
        </p:txBody>
      </p:sp>
      <p:pic>
        <p:nvPicPr>
          <p:cNvPr id="8" name="Picture 8" descr="A close up of a map&#10;&#10;Description generated with very high confidence">
            <a:extLst>
              <a:ext uri="{FF2B5EF4-FFF2-40B4-BE49-F238E27FC236}">
                <a16:creationId xmlns:a16="http://schemas.microsoft.com/office/drawing/2014/main" id="{9EFEE634-ED53-4D8B-9EB8-FECABFD910A2}"/>
              </a:ext>
            </a:extLst>
          </p:cNvPr>
          <p:cNvPicPr>
            <a:picLocks noChangeAspect="1"/>
          </p:cNvPicPr>
          <p:nvPr/>
        </p:nvPicPr>
        <p:blipFill>
          <a:blip r:embed="rId10"/>
          <a:stretch>
            <a:fillRect/>
          </a:stretch>
        </p:blipFill>
        <p:spPr>
          <a:xfrm>
            <a:off x="337127" y="1098468"/>
            <a:ext cx="2997200" cy="2155701"/>
          </a:xfrm>
          <a:prstGeom prst="rect">
            <a:avLst/>
          </a:prstGeom>
        </p:spPr>
      </p:pic>
      <p:pic>
        <p:nvPicPr>
          <p:cNvPr id="10" name="Picture 8" descr="A close up of a map&#10;&#10;Description generated with high confidence">
            <a:extLst>
              <a:ext uri="{FF2B5EF4-FFF2-40B4-BE49-F238E27FC236}">
                <a16:creationId xmlns:a16="http://schemas.microsoft.com/office/drawing/2014/main" id="{11B0787F-0538-4B52-B263-6EED5DE6D9B7}"/>
              </a:ext>
            </a:extLst>
          </p:cNvPr>
          <p:cNvPicPr>
            <a:picLocks noChangeAspect="1"/>
          </p:cNvPicPr>
          <p:nvPr/>
        </p:nvPicPr>
        <p:blipFill>
          <a:blip r:embed="rId11"/>
          <a:stretch>
            <a:fillRect/>
          </a:stretch>
        </p:blipFill>
        <p:spPr>
          <a:xfrm>
            <a:off x="333642" y="3333711"/>
            <a:ext cx="3008745" cy="2155702"/>
          </a:xfrm>
          <a:prstGeom prst="rect">
            <a:avLst/>
          </a:prstGeom>
        </p:spPr>
      </p:pic>
    </p:spTree>
    <p:extLst>
      <p:ext uri="{BB962C8B-B14F-4D97-AF65-F5344CB8AC3E}">
        <p14:creationId xmlns:p14="http://schemas.microsoft.com/office/powerpoint/2010/main" val="130207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531962" y="1407831"/>
            <a:ext cx="11148646" cy="3344555"/>
          </a:xfrm>
        </p:spPr>
        <p:txBody>
          <a:bodyPr vert="horz" lIns="91440" tIns="45720" rIns="91440" bIns="45720" rtlCol="0" anchor="t">
            <a:normAutofit/>
          </a:bodyPr>
          <a:lstStyle/>
          <a:p>
            <a:r>
              <a:rPr lang="en-US" altLang="zh-CN">
                <a:cs typeface="Calibri"/>
              </a:rPr>
              <a:t>A multivariate technique used to explore relationships between categorical variables.</a:t>
            </a:r>
          </a:p>
          <a:p>
            <a:r>
              <a:rPr lang="en-US" altLang="zh-CN">
                <a:cs typeface="Calibri"/>
              </a:rPr>
              <a:t>An ideal technique for our source data set, as over 50% of the variables were categorical.</a:t>
            </a:r>
          </a:p>
          <a:p>
            <a:r>
              <a:rPr lang="en-US" altLang="zh-CN">
                <a:cs typeface="Calibri"/>
              </a:rPr>
              <a:t>Iterative process created to compare one categorical variable to another.</a:t>
            </a:r>
          </a:p>
          <a:p>
            <a:r>
              <a:rPr lang="en-US" altLang="zh-CN">
                <a:cs typeface="Calibri"/>
              </a:rPr>
              <a:t>Summary of fit was reviewed to determine if there was correlation between the two variables in question.</a:t>
            </a:r>
          </a:p>
          <a:p>
            <a:endParaRPr lang="en-US">
              <a:cs typeface="Calibri"/>
            </a:endParaRP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cs typeface="Calibri Light"/>
              </a:rPr>
              <a:t>Correspondence Analysis</a:t>
            </a:r>
          </a:p>
        </p:txBody>
      </p:sp>
      <p:pic>
        <p:nvPicPr>
          <p:cNvPr id="6" name="ca">
            <a:hlinkClick r:id="" action="ppaction://media"/>
            <a:extLst>
              <a:ext uri="{FF2B5EF4-FFF2-40B4-BE49-F238E27FC236}">
                <a16:creationId xmlns:a16="http://schemas.microsoft.com/office/drawing/2014/main" id="{6507C7A0-F7B0-B44B-8316-AB7A43553B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951756" y="192066"/>
            <a:ext cx="812800" cy="812800"/>
          </a:xfrm>
          <a:prstGeom prst="rect">
            <a:avLst/>
          </a:prstGeom>
        </p:spPr>
      </p:pic>
    </p:spTree>
    <p:extLst>
      <p:ext uri="{BB962C8B-B14F-4D97-AF65-F5344CB8AC3E}">
        <p14:creationId xmlns:p14="http://schemas.microsoft.com/office/powerpoint/2010/main" val="349629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8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531962" y="1407831"/>
            <a:ext cx="11148646" cy="3344555"/>
          </a:xfrm>
        </p:spPr>
        <p:txBody>
          <a:bodyPr vert="horz" lIns="91440" tIns="45720" rIns="91440" bIns="45720" rtlCol="0" anchor="t">
            <a:normAutofit/>
          </a:bodyPr>
          <a:lstStyle/>
          <a:p>
            <a:endParaRPr lang="en-US" altLang="zh-CN">
              <a:cs typeface="Calibri"/>
            </a:endParaRPr>
          </a:p>
          <a:p>
            <a:endParaRPr lang="en-US">
              <a:cs typeface="Calibri"/>
            </a:endParaRP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cs typeface="Calibri Light"/>
              </a:rPr>
              <a:t>Correspondence Analysis</a:t>
            </a:r>
          </a:p>
        </p:txBody>
      </p:sp>
      <p:sp>
        <p:nvSpPr>
          <p:cNvPr id="7" name="TextBox 6">
            <a:extLst>
              <a:ext uri="{FF2B5EF4-FFF2-40B4-BE49-F238E27FC236}">
                <a16:creationId xmlns:a16="http://schemas.microsoft.com/office/drawing/2014/main" id="{CFBD7445-D96B-4577-97DF-5A34D1BF0569}"/>
              </a:ext>
            </a:extLst>
          </p:cNvPr>
          <p:cNvSpPr txBox="1"/>
          <p:nvPr/>
        </p:nvSpPr>
        <p:spPr>
          <a:xfrm>
            <a:off x="531963" y="1374475"/>
            <a:ext cx="6096000"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Principal inertias (eigenvalues):</a:t>
            </a:r>
          </a:p>
          <a:p>
            <a:endParaRPr lang="en-US"/>
          </a:p>
          <a:p>
            <a:r>
              <a:rPr lang="en-US"/>
              <a:t> dim    value      %   cum%   scree plot               </a:t>
            </a:r>
          </a:p>
          <a:p>
            <a:r>
              <a:rPr lang="en-US"/>
              <a:t> 1      0.014571  90.9  90.9  ***********************  </a:t>
            </a:r>
          </a:p>
          <a:p>
            <a:r>
              <a:rPr lang="en-US"/>
              <a:t> 2      0.000828   5.2  96.1  *                        </a:t>
            </a:r>
          </a:p>
          <a:p>
            <a:r>
              <a:rPr lang="en-US"/>
              <a:t> 3      0.000575   3.6  99.6  *                        </a:t>
            </a:r>
          </a:p>
          <a:p>
            <a:r>
              <a:rPr lang="en-US"/>
              <a:t> 4      5.7e-050   0.4 100.0                           </a:t>
            </a:r>
          </a:p>
          <a:p>
            <a:r>
              <a:rPr lang="en-US"/>
              <a:t>        -------- -----                                 </a:t>
            </a:r>
          </a:p>
          <a:p>
            <a:r>
              <a:rPr lang="en-US"/>
              <a:t> Total: 0.016031 100.0    </a:t>
            </a:r>
          </a:p>
        </p:txBody>
      </p:sp>
      <p:pic>
        <p:nvPicPr>
          <p:cNvPr id="10" name="Picture 10" descr="A screenshot of a cell phone&#10;&#10;Description generated with very high confidence">
            <a:extLst>
              <a:ext uri="{FF2B5EF4-FFF2-40B4-BE49-F238E27FC236}">
                <a16:creationId xmlns:a16="http://schemas.microsoft.com/office/drawing/2014/main" id="{0982563F-A0B9-468E-97FD-488B294ED355}"/>
              </a:ext>
            </a:extLst>
          </p:cNvPr>
          <p:cNvPicPr>
            <a:picLocks noChangeAspect="1"/>
          </p:cNvPicPr>
          <p:nvPr/>
        </p:nvPicPr>
        <p:blipFill>
          <a:blip r:embed="rId7"/>
          <a:stretch>
            <a:fillRect/>
          </a:stretch>
        </p:blipFill>
        <p:spPr>
          <a:xfrm>
            <a:off x="3387306" y="2471984"/>
            <a:ext cx="4209690" cy="4300673"/>
          </a:xfrm>
          <a:prstGeom prst="rect">
            <a:avLst/>
          </a:prstGeom>
        </p:spPr>
      </p:pic>
      <p:pic>
        <p:nvPicPr>
          <p:cNvPr id="12" name="Picture 12" descr="A close up of a map&#10;&#10;Description generated with very high confidence">
            <a:extLst>
              <a:ext uri="{FF2B5EF4-FFF2-40B4-BE49-F238E27FC236}">
                <a16:creationId xmlns:a16="http://schemas.microsoft.com/office/drawing/2014/main" id="{CF34184D-31E4-45C6-B6E5-47BD606CEA27}"/>
              </a:ext>
            </a:extLst>
          </p:cNvPr>
          <p:cNvPicPr>
            <a:picLocks noChangeAspect="1"/>
          </p:cNvPicPr>
          <p:nvPr/>
        </p:nvPicPr>
        <p:blipFill>
          <a:blip r:embed="rId8"/>
          <a:stretch>
            <a:fillRect/>
          </a:stretch>
        </p:blipFill>
        <p:spPr>
          <a:xfrm>
            <a:off x="7758022" y="2460729"/>
            <a:ext cx="4224067" cy="4323183"/>
          </a:xfrm>
          <a:prstGeom prst="rect">
            <a:avLst/>
          </a:prstGeom>
        </p:spPr>
      </p:pic>
      <p:pic>
        <p:nvPicPr>
          <p:cNvPr id="8" name="ca_2">
            <a:hlinkClick r:id="" action="ppaction://media"/>
            <a:extLst>
              <a:ext uri="{FF2B5EF4-FFF2-40B4-BE49-F238E27FC236}">
                <a16:creationId xmlns:a16="http://schemas.microsoft.com/office/drawing/2014/main" id="{AD41382C-13D3-AA48-ACB5-E68893E193F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055214" y="132644"/>
            <a:ext cx="812800" cy="812800"/>
          </a:xfrm>
          <a:prstGeom prst="rect">
            <a:avLst/>
          </a:prstGeom>
        </p:spPr>
      </p:pic>
    </p:spTree>
    <p:extLst>
      <p:ext uri="{BB962C8B-B14F-4D97-AF65-F5344CB8AC3E}">
        <p14:creationId xmlns:p14="http://schemas.microsoft.com/office/powerpoint/2010/main" val="9000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531962" y="1407831"/>
            <a:ext cx="11148646" cy="3344555"/>
          </a:xfrm>
        </p:spPr>
        <p:txBody>
          <a:bodyPr vert="horz" lIns="91440" tIns="45720" rIns="91440" bIns="45720" rtlCol="0" anchor="t">
            <a:normAutofit fontScale="92500" lnSpcReduction="10000"/>
          </a:bodyPr>
          <a:lstStyle/>
          <a:p>
            <a:r>
              <a:rPr lang="en-US" altLang="zh-CN">
                <a:cs typeface="Calibri"/>
              </a:rPr>
              <a:t>A classification method that is simple to understand, yet mathematically robust.</a:t>
            </a:r>
          </a:p>
          <a:p>
            <a:r>
              <a:rPr lang="en-US" altLang="zh-CN">
                <a:cs typeface="Calibri"/>
              </a:rPr>
              <a:t>The technique searches for a linear combination of variables that best separate the target variable into classes.</a:t>
            </a:r>
          </a:p>
          <a:p>
            <a:r>
              <a:rPr lang="en-US" altLang="zh-CN">
                <a:cs typeface="Calibri"/>
              </a:rPr>
              <a:t>Ideal and applicable to the project because the target variable is categorical.</a:t>
            </a:r>
          </a:p>
          <a:p>
            <a:r>
              <a:rPr lang="en-US" altLang="zh-CN">
                <a:cs typeface="Calibri"/>
              </a:rPr>
              <a:t>Multiple iterations of LDA were produced:</a:t>
            </a:r>
          </a:p>
          <a:p>
            <a:pPr lvl="1"/>
            <a:r>
              <a:rPr lang="en-US" altLang="zh-CN" sz="2600">
                <a:cs typeface="Calibri"/>
              </a:rPr>
              <a:t>With PCA: 21%</a:t>
            </a:r>
          </a:p>
          <a:p>
            <a:pPr lvl="1"/>
            <a:r>
              <a:rPr lang="en-US" altLang="zh-CN" sz="2600">
                <a:cs typeface="Calibri"/>
              </a:rPr>
              <a:t>With PCA inputs: 22%</a:t>
            </a:r>
          </a:p>
          <a:p>
            <a:pPr lvl="1"/>
            <a:r>
              <a:rPr lang="en-US" altLang="zh-CN" sz="2600">
                <a:cs typeface="Calibri"/>
              </a:rPr>
              <a:t>With dummy variables: 72%</a:t>
            </a: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cs typeface="Calibri Light"/>
              </a:rPr>
              <a:t>Linear Discriminant Analysis</a:t>
            </a:r>
          </a:p>
        </p:txBody>
      </p:sp>
      <p:pic>
        <p:nvPicPr>
          <p:cNvPr id="6" name="lda_1">
            <a:hlinkClick r:id="" action="ppaction://media"/>
            <a:extLst>
              <a:ext uri="{FF2B5EF4-FFF2-40B4-BE49-F238E27FC236}">
                <a16:creationId xmlns:a16="http://schemas.microsoft.com/office/drawing/2014/main" id="{009BD1ED-EE30-6E4B-B938-E2678EB331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47562" y="160867"/>
            <a:ext cx="812800" cy="812800"/>
          </a:xfrm>
          <a:prstGeom prst="rect">
            <a:avLst/>
          </a:prstGeom>
        </p:spPr>
      </p:pic>
    </p:spTree>
    <p:extLst>
      <p:ext uri="{BB962C8B-B14F-4D97-AF65-F5344CB8AC3E}">
        <p14:creationId xmlns:p14="http://schemas.microsoft.com/office/powerpoint/2010/main" val="31779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5">
            <a:alphaModFix amt="2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pic>
        <p:nvPicPr>
          <p:cNvPr id="6" name="Picture 6">
            <a:extLst>
              <a:ext uri="{FF2B5EF4-FFF2-40B4-BE49-F238E27FC236}">
                <a16:creationId xmlns:a16="http://schemas.microsoft.com/office/drawing/2014/main" id="{7D29F153-4DEF-44BD-8C4B-FE3C0A688C19}"/>
              </a:ext>
            </a:extLst>
          </p:cNvPr>
          <p:cNvPicPr>
            <a:picLocks noGrp="1" noChangeAspect="1"/>
          </p:cNvPicPr>
          <p:nvPr>
            <p:ph idx="1"/>
          </p:nvPr>
        </p:nvPicPr>
        <p:blipFill>
          <a:blip r:embed="rId7"/>
          <a:stretch>
            <a:fillRect/>
          </a:stretch>
        </p:blipFill>
        <p:spPr>
          <a:xfrm>
            <a:off x="3560933" y="1407831"/>
            <a:ext cx="5076328" cy="5170479"/>
          </a:xfrm>
          <a:prstGeom prst="rect">
            <a:avLst/>
          </a:prstGeom>
        </p:spPr>
      </p:pic>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cs typeface="Calibri Light"/>
              </a:rPr>
              <a:t>Linear Discriminant Analysis</a:t>
            </a:r>
          </a:p>
        </p:txBody>
      </p:sp>
      <p:pic>
        <p:nvPicPr>
          <p:cNvPr id="7" name="lda_2">
            <a:hlinkClick r:id="" action="ppaction://media"/>
            <a:extLst>
              <a:ext uri="{FF2B5EF4-FFF2-40B4-BE49-F238E27FC236}">
                <a16:creationId xmlns:a16="http://schemas.microsoft.com/office/drawing/2014/main" id="{FA7AEE23-E5D1-2D4F-ABD4-36AEF985F9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90111" y="5354"/>
            <a:ext cx="812800" cy="812800"/>
          </a:xfrm>
          <a:prstGeom prst="rect">
            <a:avLst/>
          </a:prstGeom>
        </p:spPr>
      </p:pic>
    </p:spTree>
    <p:extLst>
      <p:ext uri="{BB962C8B-B14F-4D97-AF65-F5344CB8AC3E}">
        <p14:creationId xmlns:p14="http://schemas.microsoft.com/office/powerpoint/2010/main" val="60383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00683-FB16-453D-8DA8-EC5138CE24CB}"/>
              </a:ext>
            </a:extLst>
          </p:cNvPr>
          <p:cNvSpPr>
            <a:spLocks noGrp="1"/>
          </p:cNvSpPr>
          <p:nvPr>
            <p:ph idx="1"/>
          </p:nvPr>
        </p:nvSpPr>
        <p:spPr/>
        <p:txBody>
          <a:bodyPr>
            <a:normAutofit lnSpcReduction="10000"/>
          </a:bodyPr>
          <a:lstStyle/>
          <a:p>
            <a:r>
              <a:rPr lang="en-US"/>
              <a:t>Removing of variables with thousands of missing values</a:t>
            </a:r>
          </a:p>
          <a:p>
            <a:endParaRPr lang="en-US"/>
          </a:p>
          <a:p>
            <a:r>
              <a:rPr lang="en-US"/>
              <a:t>Removing of observations with missing values</a:t>
            </a:r>
          </a:p>
          <a:p>
            <a:endParaRPr lang="en-US"/>
          </a:p>
          <a:p>
            <a:r>
              <a:rPr lang="en-US"/>
              <a:t>Binning y variable to 1 high, over $500 per year, and 0 low</a:t>
            </a:r>
          </a:p>
          <a:p>
            <a:endParaRPr lang="en-US"/>
          </a:p>
          <a:p>
            <a:r>
              <a:rPr lang="en-US"/>
              <a:t>Creating dummy categorical variables</a:t>
            </a:r>
          </a:p>
          <a:p>
            <a:pPr marL="0" indent="0">
              <a:buNone/>
            </a:pPr>
            <a:endParaRPr lang="en-US"/>
          </a:p>
          <a:p>
            <a:r>
              <a:rPr lang="en-US"/>
              <a:t>Checking for correlation between numerical variables only</a:t>
            </a:r>
          </a:p>
          <a:p>
            <a:endParaRPr lang="en-US"/>
          </a:p>
        </p:txBody>
      </p:sp>
      <p:sp>
        <p:nvSpPr>
          <p:cNvPr id="5" name="Title 1">
            <a:extLst>
              <a:ext uri="{FF2B5EF4-FFF2-40B4-BE49-F238E27FC236}">
                <a16:creationId xmlns:a16="http://schemas.microsoft.com/office/drawing/2014/main" id="{C6E20D2D-15EF-4C5F-B8CE-3F4F2EC3BD1D}"/>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Cost of family medical/dental care in the past 12 months</a:t>
            </a:r>
          </a:p>
        </p:txBody>
      </p:sp>
      <p:pic>
        <p:nvPicPr>
          <p:cNvPr id="7" name="Graphic 6">
            <a:extLst>
              <a:ext uri="{FF2B5EF4-FFF2-40B4-BE49-F238E27FC236}">
                <a16:creationId xmlns:a16="http://schemas.microsoft.com/office/drawing/2014/main" id="{569E477B-6ED2-4718-8A4A-186E9C3F9589}"/>
              </a:ext>
            </a:extLst>
          </p:cNvPr>
          <p:cNvPicPr>
            <a:picLocks noChangeAspect="1"/>
          </p:cNvPicPr>
          <p:nvPr/>
        </p:nvPicPr>
        <p:blipFill>
          <a:blip r:embed="rId3">
            <a:alphaModFix amt="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8850" y="57150"/>
            <a:ext cx="7734300" cy="6743700"/>
          </a:xfrm>
          <a:prstGeom prst="rect">
            <a:avLst/>
          </a:prstGeom>
        </p:spPr>
      </p:pic>
    </p:spTree>
    <p:extLst>
      <p:ext uri="{BB962C8B-B14F-4D97-AF65-F5344CB8AC3E}">
        <p14:creationId xmlns:p14="http://schemas.microsoft.com/office/powerpoint/2010/main" val="17954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3">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935522" y="779063"/>
            <a:ext cx="10564124" cy="5899925"/>
          </a:xfrm>
        </p:spPr>
        <p:txBody>
          <a:bodyPr vert="horz" lIns="91440" tIns="45720" rIns="91440" bIns="45720" rtlCol="0" anchor="t">
            <a:normAutofit lnSpcReduction="10000"/>
          </a:bodyPr>
          <a:lstStyle/>
          <a:p>
            <a:pPr>
              <a:buNone/>
            </a:pPr>
            <a:r>
              <a:rPr lang="en-US" altLang="zh-CN" sz="3200" dirty="0">
                <a:cs typeface="Calibri"/>
              </a:rPr>
              <a:t>Principal Component Analysis: 12 Main Components 28 Variables explaining 79% variance.</a:t>
            </a:r>
            <a:endParaRPr lang="en-US" altLang="zh-CN" sz="3200" dirty="0"/>
          </a:p>
          <a:p>
            <a:pPr>
              <a:buNone/>
            </a:pPr>
            <a:r>
              <a:rPr lang="en-US" altLang="zh-CN" sz="3200" dirty="0"/>
              <a:t>Common Factor Analysis : </a:t>
            </a:r>
            <a:r>
              <a:rPr lang="en-US" altLang="zh-CN" sz="3200" dirty="0">
                <a:cs typeface="Calibri"/>
              </a:rPr>
              <a:t>3 Main Factors for 22 Variables explaining 50% of variance. </a:t>
            </a:r>
            <a:endParaRPr lang="en-US" altLang="zh-CN">
              <a:cs typeface="Calibri"/>
            </a:endParaRPr>
          </a:p>
          <a:p>
            <a:pPr>
              <a:buNone/>
            </a:pPr>
            <a:r>
              <a:rPr lang="en-US" altLang="zh-CN" sz="3200" dirty="0">
                <a:cs typeface="Calibri"/>
              </a:rPr>
              <a:t>Logistic Regression : Families with lower socioeconomic status pay less than $500 per year for medical/dental expenses</a:t>
            </a:r>
          </a:p>
          <a:p>
            <a:pPr>
              <a:buNone/>
            </a:pPr>
            <a:r>
              <a:rPr lang="en-US" altLang="zh-CN" sz="3200" dirty="0">
                <a:cs typeface="Calibri"/>
              </a:rPr>
              <a:t>Clustering Analysis : People with better health tend to pay more for insurance for that health outcome</a:t>
            </a:r>
          </a:p>
          <a:p>
            <a:pPr>
              <a:buNone/>
            </a:pPr>
            <a:r>
              <a:rPr lang="en-US" altLang="zh-CN" sz="3200" dirty="0">
                <a:cs typeface="Calibri"/>
              </a:rPr>
              <a:t>Correspondence Analysis : Family type and relationship to highest education level</a:t>
            </a:r>
          </a:p>
          <a:p>
            <a:pPr>
              <a:buNone/>
            </a:pPr>
            <a:r>
              <a:rPr lang="en-US" altLang="zh-CN" sz="3200" dirty="0">
                <a:cs typeface="Calibri"/>
              </a:rPr>
              <a:t>Linear Discriminant Analysis : The cost of healthcare could be predicted based upon 72% accuracy above or below a certain threshold</a:t>
            </a: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3322874" y="-261790"/>
            <a:ext cx="5796197"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t>Conclusion</a:t>
            </a:r>
            <a:endParaRPr lang="en-US" altLang="zh-CN" sz="4000" b="1" dirty="0">
              <a:cs typeface="Calibri Light"/>
            </a:endParaRPr>
          </a:p>
        </p:txBody>
      </p:sp>
    </p:spTree>
    <p:extLst>
      <p:ext uri="{BB962C8B-B14F-4D97-AF65-F5344CB8AC3E}">
        <p14:creationId xmlns:p14="http://schemas.microsoft.com/office/powerpoint/2010/main" val="87166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00683-FB16-453D-8DA8-EC5138CE24CB}"/>
              </a:ext>
            </a:extLst>
          </p:cNvPr>
          <p:cNvSpPr>
            <a:spLocks noGrp="1"/>
          </p:cNvSpPr>
          <p:nvPr>
            <p:ph idx="1"/>
          </p:nvPr>
        </p:nvSpPr>
        <p:spPr>
          <a:xfrm>
            <a:off x="970280" y="4010025"/>
            <a:ext cx="10383520" cy="2603818"/>
          </a:xfrm>
        </p:spPr>
        <p:txBody>
          <a:bodyPr vert="horz" lIns="91440" tIns="45720" rIns="91440" bIns="45720" rtlCol="0" anchor="t">
            <a:noAutofit/>
          </a:bodyPr>
          <a:lstStyle/>
          <a:p>
            <a:r>
              <a:rPr lang="en-US" sz="1600">
                <a:latin typeface="Arial"/>
                <a:cs typeface="Arial"/>
              </a:rPr>
              <a:t>Black, L. I., Clarke, T. C., Barnes, P. M., </a:t>
            </a:r>
            <a:r>
              <a:rPr lang="en-US" sz="1600" err="1">
                <a:latin typeface="Arial"/>
                <a:cs typeface="Arial"/>
              </a:rPr>
              <a:t>Stussman</a:t>
            </a:r>
            <a:r>
              <a:rPr lang="en-US" sz="1600">
                <a:latin typeface="Arial"/>
                <a:cs typeface="Arial"/>
              </a:rPr>
              <a:t>, B. J., &amp; </a:t>
            </a:r>
            <a:r>
              <a:rPr lang="en-US" sz="1600" err="1">
                <a:latin typeface="Arial"/>
                <a:cs typeface="Arial"/>
              </a:rPr>
              <a:t>Nahin</a:t>
            </a:r>
            <a:r>
              <a:rPr lang="en-US" sz="1600">
                <a:latin typeface="Arial"/>
                <a:cs typeface="Arial"/>
              </a:rPr>
              <a:t>, R. L. (2015). Use of complementary health approaches among children aged 4-17 years in the United States: National Health Interview Survey, 2007-2012. </a:t>
            </a:r>
            <a:r>
              <a:rPr lang="en-US" sz="1600" i="1">
                <a:latin typeface="Arial"/>
                <a:cs typeface="Arial"/>
              </a:rPr>
              <a:t>National health statistics reports</a:t>
            </a:r>
            <a:r>
              <a:rPr lang="en-US" sz="1600">
                <a:latin typeface="Arial"/>
                <a:cs typeface="Arial"/>
              </a:rPr>
              <a:t>, (78), 1-19.</a:t>
            </a:r>
          </a:p>
          <a:p>
            <a:r>
              <a:rPr lang="en-US" sz="1600">
                <a:latin typeface="Arial"/>
                <a:cs typeface="Arial"/>
              </a:rPr>
              <a:t>Jean-Louis, G., Williams, N. J., Sarpong, D., Pandey, A., </a:t>
            </a:r>
            <a:r>
              <a:rPr lang="en-US" sz="1600" err="1">
                <a:latin typeface="Arial"/>
                <a:cs typeface="Arial"/>
              </a:rPr>
              <a:t>Youngstedt</a:t>
            </a:r>
            <a:r>
              <a:rPr lang="en-US" sz="1600">
                <a:latin typeface="Arial"/>
                <a:cs typeface="Arial"/>
              </a:rPr>
              <a:t>, S., </a:t>
            </a:r>
            <a:r>
              <a:rPr lang="en-US" sz="1600" err="1">
                <a:latin typeface="Arial"/>
                <a:cs typeface="Arial"/>
              </a:rPr>
              <a:t>Zizi</a:t>
            </a:r>
            <a:r>
              <a:rPr lang="en-US" sz="1600">
                <a:latin typeface="Arial"/>
                <a:cs typeface="Arial"/>
              </a:rPr>
              <a:t>, F., &amp; </a:t>
            </a:r>
            <a:r>
              <a:rPr lang="en-US" sz="1600" err="1">
                <a:latin typeface="Arial"/>
                <a:cs typeface="Arial"/>
              </a:rPr>
              <a:t>Ogedegbe</a:t>
            </a:r>
            <a:r>
              <a:rPr lang="en-US" sz="1600">
                <a:latin typeface="Arial"/>
                <a:cs typeface="Arial"/>
              </a:rPr>
              <a:t>, G. (2014). Associations between inadequate sleep and obesity in the US adult population: analysis of the national health interview survey (1977-2009). </a:t>
            </a:r>
            <a:r>
              <a:rPr lang="en-US" sz="1600" i="1">
                <a:latin typeface="Arial"/>
                <a:cs typeface="Arial"/>
              </a:rPr>
              <a:t>BMC public health</a:t>
            </a:r>
            <a:r>
              <a:rPr lang="en-US" sz="1600">
                <a:latin typeface="Arial"/>
                <a:cs typeface="Arial"/>
              </a:rPr>
              <a:t>, </a:t>
            </a:r>
            <a:r>
              <a:rPr lang="en-US" sz="1600" i="1">
                <a:latin typeface="Arial"/>
                <a:cs typeface="Arial"/>
              </a:rPr>
              <a:t>14</a:t>
            </a:r>
            <a:r>
              <a:rPr lang="en-US" sz="1600">
                <a:latin typeface="Arial"/>
                <a:cs typeface="Arial"/>
              </a:rPr>
              <a:t>, 290. doi:10.1186/1471-2458-14-290</a:t>
            </a:r>
          </a:p>
          <a:p>
            <a:r>
              <a:rPr lang="en-US" sz="1600">
                <a:latin typeface="Arial"/>
                <a:cs typeface="Arial"/>
              </a:rPr>
              <a:t>Ma, V. Y., Chan, L., &amp; Carruthers, K. J. (2014). Incidence, prevalence, costs, and impact on disability of common conditions requiring rehabilitation in the United States: stroke, spinal cord injury, traumatic brain injury, multiple sclerosis, osteoarthritis, rheumatoid arthritis, limb loss, and back pain. </a:t>
            </a:r>
            <a:r>
              <a:rPr lang="en-US" sz="1600" i="1">
                <a:latin typeface="Arial"/>
                <a:cs typeface="Arial"/>
              </a:rPr>
              <a:t>Archives of physical medicine and rehabilitation</a:t>
            </a:r>
            <a:r>
              <a:rPr lang="en-US" sz="1600">
                <a:latin typeface="Arial"/>
                <a:cs typeface="Arial"/>
              </a:rPr>
              <a:t>, </a:t>
            </a:r>
            <a:r>
              <a:rPr lang="en-US" sz="1600" i="1">
                <a:latin typeface="Arial"/>
                <a:cs typeface="Arial"/>
              </a:rPr>
              <a:t>95</a:t>
            </a:r>
            <a:r>
              <a:rPr lang="en-US" sz="1600">
                <a:latin typeface="Arial"/>
                <a:cs typeface="Arial"/>
              </a:rPr>
              <a:t>(5), 986-995.e1.</a:t>
            </a:r>
          </a:p>
        </p:txBody>
      </p:sp>
      <p:sp>
        <p:nvSpPr>
          <p:cNvPr id="5" name="Title 1">
            <a:extLst>
              <a:ext uri="{FF2B5EF4-FFF2-40B4-BE49-F238E27FC236}">
                <a16:creationId xmlns:a16="http://schemas.microsoft.com/office/drawing/2014/main" id="{C6E20D2D-15EF-4C5F-B8CE-3F4F2EC3BD1D}"/>
              </a:ext>
            </a:extLst>
          </p:cNvPr>
          <p:cNvSpPr txBox="1">
            <a:spLocks/>
          </p:cNvSpPr>
          <p:nvPr/>
        </p:nvSpPr>
        <p:spPr>
          <a:xfrm>
            <a:off x="1435223" y="408373"/>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t>Literature Review</a:t>
            </a:r>
            <a:endParaRPr lang="en-US"/>
          </a:p>
        </p:txBody>
      </p:sp>
      <p:pic>
        <p:nvPicPr>
          <p:cNvPr id="7" name="Graphic 6">
            <a:extLst>
              <a:ext uri="{FF2B5EF4-FFF2-40B4-BE49-F238E27FC236}">
                <a16:creationId xmlns:a16="http://schemas.microsoft.com/office/drawing/2014/main" id="{569E477B-6ED2-4718-8A4A-186E9C3F9589}"/>
              </a:ext>
            </a:extLst>
          </p:cNvPr>
          <p:cNvPicPr>
            <a:picLocks noChangeAspect="1"/>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8850" y="57150"/>
            <a:ext cx="7734300" cy="6743700"/>
          </a:xfrm>
          <a:prstGeom prst="rect">
            <a:avLst/>
          </a:prstGeom>
        </p:spPr>
      </p:pic>
      <p:sp>
        <p:nvSpPr>
          <p:cNvPr id="2" name="Content Placeholder 2">
            <a:extLst>
              <a:ext uri="{FF2B5EF4-FFF2-40B4-BE49-F238E27FC236}">
                <a16:creationId xmlns:a16="http://schemas.microsoft.com/office/drawing/2014/main" id="{19887E77-017D-4D33-BC04-BF9E59F32FE6}"/>
              </a:ext>
            </a:extLst>
          </p:cNvPr>
          <p:cNvSpPr txBox="1">
            <a:spLocks/>
          </p:cNvSpPr>
          <p:nvPr/>
        </p:nvSpPr>
        <p:spPr>
          <a:xfrm>
            <a:off x="960120" y="1764665"/>
            <a:ext cx="10383520" cy="20043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Literature focused on healthcare approaches – natural medicine</a:t>
            </a:r>
          </a:p>
          <a:p>
            <a:r>
              <a:rPr lang="en-US" sz="2400">
                <a:latin typeface="Arial"/>
                <a:cs typeface="Arial"/>
              </a:rPr>
              <a:t>Literature focused on areas of healthcare savings – preventive care (reducing arthritis)</a:t>
            </a:r>
          </a:p>
          <a:p>
            <a:r>
              <a:rPr lang="en-US" sz="2400">
                <a:latin typeface="Arial"/>
                <a:cs typeface="Arial"/>
              </a:rPr>
              <a:t>Literature focused on healthcare costs causes - obesity</a:t>
            </a:r>
          </a:p>
        </p:txBody>
      </p:sp>
    </p:spTree>
    <p:extLst>
      <p:ext uri="{BB962C8B-B14F-4D97-AF65-F5344CB8AC3E}">
        <p14:creationId xmlns:p14="http://schemas.microsoft.com/office/powerpoint/2010/main" val="270069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9E477B-6ED2-4718-8A4A-186E9C3F9589}"/>
              </a:ext>
            </a:extLst>
          </p:cNvPr>
          <p:cNvPicPr>
            <a:picLocks noChangeAspect="1"/>
          </p:cNvPicPr>
          <p:nvPr/>
        </p:nvPicPr>
        <p:blipFill>
          <a:blip r:embed="rId4">
            <a:alphaModFix amt="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8850" y="57150"/>
            <a:ext cx="7734300" cy="6743700"/>
          </a:xfrm>
          <a:prstGeom prst="rect">
            <a:avLst/>
          </a:prstGeom>
        </p:spPr>
      </p:pic>
      <p:sp>
        <p:nvSpPr>
          <p:cNvPr id="8" name="Title 1">
            <a:extLst>
              <a:ext uri="{FF2B5EF4-FFF2-40B4-BE49-F238E27FC236}">
                <a16:creationId xmlns:a16="http://schemas.microsoft.com/office/drawing/2014/main" id="{339422B3-B08C-4472-BD8F-AB2FE6A48483}"/>
              </a:ext>
            </a:extLst>
          </p:cNvPr>
          <p:cNvSpPr txBox="1">
            <a:spLocks/>
          </p:cNvSpPr>
          <p:nvPr/>
        </p:nvSpPr>
        <p:spPr>
          <a:xfrm>
            <a:off x="1342944" y="152530"/>
            <a:ext cx="9144000" cy="1122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cs typeface="Calibri Light"/>
              </a:rPr>
              <a:t>Method: Principal Components Analysis</a:t>
            </a:r>
          </a:p>
        </p:txBody>
      </p:sp>
      <p:sp>
        <p:nvSpPr>
          <p:cNvPr id="9" name="Content Placeholder 1"/>
          <p:cNvSpPr>
            <a:spLocks noGrp="1"/>
          </p:cNvSpPr>
          <p:nvPr>
            <p:ph idx="1"/>
          </p:nvPr>
        </p:nvSpPr>
        <p:spPr>
          <a:xfrm>
            <a:off x="636865" y="1275127"/>
            <a:ext cx="5617646" cy="4750835"/>
          </a:xfrm>
        </p:spPr>
        <p:txBody>
          <a:bodyPr/>
          <a:lstStyle/>
          <a:p>
            <a:r>
              <a:rPr lang="en-US" dirty="0"/>
              <a:t>Justification</a:t>
            </a:r>
          </a:p>
          <a:p>
            <a:pPr lvl="1"/>
            <a:r>
              <a:rPr lang="en-US" dirty="0"/>
              <a:t>Reduce the original 46 continuous variables to fewer components</a:t>
            </a:r>
          </a:p>
          <a:p>
            <a:r>
              <a:rPr lang="en-US" dirty="0"/>
              <a:t>Preparation</a:t>
            </a:r>
          </a:p>
          <a:p>
            <a:pPr lvl="1"/>
            <a:r>
              <a:rPr lang="en-US" dirty="0"/>
              <a:t>5 Variables with imbalance of missing data were removed</a:t>
            </a:r>
          </a:p>
          <a:p>
            <a:r>
              <a:rPr lang="en-US" dirty="0"/>
              <a:t>Correlation Analysis</a:t>
            </a:r>
          </a:p>
          <a:p>
            <a:pPr lvl="1"/>
            <a:r>
              <a:rPr lang="en-US" dirty="0"/>
              <a:t>12 variables with &lt; .3 dropped </a:t>
            </a:r>
          </a:p>
          <a:p>
            <a:pPr lvl="2"/>
            <a:r>
              <a:rPr lang="en-US" dirty="0"/>
              <a:t>(Number Family Members in Good health)</a:t>
            </a:r>
          </a:p>
          <a:p>
            <a:r>
              <a:rPr lang="en-US" dirty="0"/>
              <a:t>Final Dataset = 29 variables</a:t>
            </a:r>
          </a:p>
          <a:p>
            <a:pPr lvl="1"/>
            <a:endParaRPr lang="en-US" dirty="0"/>
          </a:p>
          <a:p>
            <a:endParaRPr lang="en-US" dirty="0"/>
          </a:p>
          <a:p>
            <a:pPr lvl="1"/>
            <a:endParaRPr lang="en-US" dirty="0"/>
          </a:p>
        </p:txBody>
      </p:sp>
      <p:pic>
        <p:nvPicPr>
          <p:cNvPr id="10" name="Picture 9" descr="https://lh6.googleusercontent.com/1x9ovSrrD7G8ZUgcE4p_eoyzvwbyAD9qkF0Rm_tYrMYiiT4PM5W6egJIyXcrvj-w2jwdUY0tDfiBxgKqHINHEsiAj0va8g96cn2sRKJgflGMEWIpPDFLwpNDuRs-ORG_Er-kFYPO"/>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3694" y="1741283"/>
            <a:ext cx="4768221" cy="4793741"/>
          </a:xfrm>
          <a:prstGeom prst="rect">
            <a:avLst/>
          </a:prstGeom>
          <a:noFill/>
          <a:ln>
            <a:noFill/>
          </a:ln>
        </p:spPr>
      </p:pic>
      <p:pic>
        <p:nvPicPr>
          <p:cNvPr id="11"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03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9">
                                            <p:txEl>
                                              <p:pRg st="6" end="6"/>
                                            </p:txEl>
                                          </p:spTgt>
                                        </p:tgtEl>
                                        <p:attrNameLst>
                                          <p:attrName>style.color</p:attrName>
                                        </p:attrNameLst>
                                      </p:cBhvr>
                                      <p:to>
                                        <a:srgbClr val="FFC000"/>
                                      </p:to>
                                    </p:animClr>
                                    <p:animClr clrSpc="rgb" dir="cw">
                                      <p:cBhvr>
                                        <p:cTn id="7" dur="500" fill="hold"/>
                                        <p:tgtEl>
                                          <p:spTgt spid="9">
                                            <p:txEl>
                                              <p:pRg st="6" end="6"/>
                                            </p:txEl>
                                          </p:spTgt>
                                        </p:tgtEl>
                                        <p:attrNameLst>
                                          <p:attrName>fillcolor</p:attrName>
                                        </p:attrNameLst>
                                      </p:cBhvr>
                                      <p:to>
                                        <a:srgbClr val="FFC000"/>
                                      </p:to>
                                    </p:animClr>
                                    <p:set>
                                      <p:cBhvr>
                                        <p:cTn id="8" dur="500" fill="hold"/>
                                        <p:tgtEl>
                                          <p:spTgt spid="9">
                                            <p:txEl>
                                              <p:pRg st="6" end="6"/>
                                            </p:txEl>
                                          </p:spTgt>
                                        </p:tgtEl>
                                        <p:attrNameLst>
                                          <p:attrName>fill.type</p:attrName>
                                        </p:attrNameLst>
                                      </p:cBhvr>
                                      <p:to>
                                        <p:strVal val="solid"/>
                                      </p:to>
                                    </p:set>
                                    <p:set>
                                      <p:cBhvr>
                                        <p:cTn id="9" dur="500" fill="hold"/>
                                        <p:tgtEl>
                                          <p:spTgt spid="9">
                                            <p:txEl>
                                              <p:pRg st="6" end="6"/>
                                            </p:txEl>
                                          </p:spTgt>
                                        </p:tgtEl>
                                        <p:attrNameLst>
                                          <p:attrName>fill.on</p:attrName>
                                        </p:attrNameLst>
                                      </p:cBhvr>
                                      <p:to>
                                        <p:strVal val="true"/>
                                      </p:to>
                                    </p:set>
                                  </p:childTnLst>
                                </p:cTn>
                              </p:par>
                              <p:par>
                                <p:cTn id="10" presetID="6" presetClass="emph" presetSubtype="0" fill="hold" nodeType="withEffect">
                                  <p:stCondLst>
                                    <p:cond delay="0"/>
                                  </p:stCondLst>
                                  <p:childTnLst>
                                    <p:animScale>
                                      <p:cBhvr>
                                        <p:cTn id="11" dur="500" fill="hold"/>
                                        <p:tgtEl>
                                          <p:spTgt spid="9">
                                            <p:txEl>
                                              <p:pRg st="6" end="6"/>
                                            </p:txEl>
                                          </p:spTgt>
                                        </p:tgtEl>
                                      </p:cBhvr>
                                      <p:by x="150000" y="150000"/>
                                    </p:animScale>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9E477B-6ED2-4718-8A4A-186E9C3F9589}"/>
              </a:ext>
            </a:extLst>
          </p:cNvPr>
          <p:cNvPicPr>
            <a:picLocks noChangeAspect="1"/>
          </p:cNvPicPr>
          <p:nvPr/>
        </p:nvPicPr>
        <p:blipFill>
          <a:blip r:embed="rId4">
            <a:alphaModFix amt="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8850" y="57150"/>
            <a:ext cx="7734300" cy="6743700"/>
          </a:xfrm>
          <a:prstGeom prst="rect">
            <a:avLst/>
          </a:prstGeom>
        </p:spPr>
      </p:pic>
      <p:sp>
        <p:nvSpPr>
          <p:cNvPr id="3" name="Title 1">
            <a:extLst>
              <a:ext uri="{FF2B5EF4-FFF2-40B4-BE49-F238E27FC236}">
                <a16:creationId xmlns:a16="http://schemas.microsoft.com/office/drawing/2014/main" id="{339422B3-B08C-4472-BD8F-AB2FE6A48483}"/>
              </a:ext>
            </a:extLst>
          </p:cNvPr>
          <p:cNvSpPr txBox="1">
            <a:spLocks/>
          </p:cNvSpPr>
          <p:nvPr/>
        </p:nvSpPr>
        <p:spPr>
          <a:xfrm>
            <a:off x="1342944" y="152530"/>
            <a:ext cx="9144000" cy="1122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cs typeface="Calibri Light"/>
              </a:rPr>
              <a:t>Results: Principal Components Analysis</a:t>
            </a:r>
          </a:p>
        </p:txBody>
      </p:sp>
      <p:pic>
        <p:nvPicPr>
          <p:cNvPr id="4" name="Picture 4" descr="https://lh3.googleusercontent.com/sk36OR_l6o2JsIe74RIxsdebGN5trwLtCNhVuGeJCpsjRqMeGbEUxTmaKaxeOAd3osPRCskePMwr1dWwIPnzrKM_9R1lz72RIm1eTYkZ1-tmVtEHuiFz4skakfflhwL6MrdOquF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0400" y="1482588"/>
            <a:ext cx="6166462" cy="458156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338415" y="1458184"/>
            <a:ext cx="5103535" cy="4630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 Components Produced</a:t>
            </a:r>
          </a:p>
          <a:p>
            <a:r>
              <a:rPr lang="en-US" dirty="0"/>
              <a:t>.79 cumulative variance</a:t>
            </a:r>
          </a:p>
          <a:p>
            <a:r>
              <a:rPr lang="en-US" dirty="0"/>
              <a:t>5 components are 1 variable</a:t>
            </a:r>
          </a:p>
          <a:p>
            <a:r>
              <a:rPr lang="en-US" dirty="0"/>
              <a:t>Cross-loads removed by raising loading threshold to .5</a:t>
            </a:r>
          </a:p>
          <a:p>
            <a:pPr lvl="1"/>
            <a:r>
              <a:rPr lang="en-US" dirty="0"/>
              <a:t>Remaining cross loaded </a:t>
            </a:r>
            <a:r>
              <a:rPr lang="en-US" dirty="0" err="1"/>
              <a:t>vars</a:t>
            </a:r>
            <a:r>
              <a:rPr lang="en-US" dirty="0"/>
              <a:t> assigned by load size</a:t>
            </a:r>
          </a:p>
          <a:p>
            <a:endParaRPr lang="en-US" dirty="0"/>
          </a:p>
          <a:p>
            <a:pPr lvl="1"/>
            <a:endParaRPr lang="en-US" dirty="0"/>
          </a:p>
          <a:p>
            <a:endParaRPr lang="en-US" dirty="0"/>
          </a:p>
          <a:p>
            <a:pPr lvl="1"/>
            <a:endParaRPr lang="en-US" dirty="0"/>
          </a:p>
        </p:txBody>
      </p:sp>
      <p:cxnSp>
        <p:nvCxnSpPr>
          <p:cNvPr id="6" name="Straight Arrow Connector 5"/>
          <p:cNvCxnSpPr/>
          <p:nvPr/>
        </p:nvCxnSpPr>
        <p:spPr>
          <a:xfrm>
            <a:off x="10486944" y="5130800"/>
            <a:ext cx="675770" cy="7598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Audio 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03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69E477B-6ED2-4718-8A4A-186E9C3F9589}"/>
              </a:ext>
            </a:extLst>
          </p:cNvPr>
          <p:cNvPicPr>
            <a:picLocks noChangeAspect="1"/>
          </p:cNvPicPr>
          <p:nvPr/>
        </p:nvPicPr>
        <p:blipFill>
          <a:blip r:embed="rId4">
            <a:alphaModFix amt="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28850" y="57150"/>
            <a:ext cx="7734300" cy="6743700"/>
          </a:xfrm>
          <a:prstGeom prst="rect">
            <a:avLst/>
          </a:prstGeom>
        </p:spPr>
      </p:pic>
      <p:sp>
        <p:nvSpPr>
          <p:cNvPr id="3" name="Title 1">
            <a:extLst>
              <a:ext uri="{FF2B5EF4-FFF2-40B4-BE49-F238E27FC236}">
                <a16:creationId xmlns:a16="http://schemas.microsoft.com/office/drawing/2014/main" id="{339422B3-B08C-4472-BD8F-AB2FE6A48483}"/>
              </a:ext>
            </a:extLst>
          </p:cNvPr>
          <p:cNvSpPr txBox="1">
            <a:spLocks/>
          </p:cNvSpPr>
          <p:nvPr/>
        </p:nvSpPr>
        <p:spPr>
          <a:xfrm>
            <a:off x="1342944" y="152530"/>
            <a:ext cx="9144000" cy="1122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dirty="0">
                <a:cs typeface="Calibri Light"/>
              </a:rPr>
              <a:t>Results: Principal Components Analysis</a:t>
            </a:r>
          </a:p>
        </p:txBody>
      </p:sp>
      <p:sp>
        <p:nvSpPr>
          <p:cNvPr id="4" name="Content Placeholder 1"/>
          <p:cNvSpPr txBox="1">
            <a:spLocks/>
          </p:cNvSpPr>
          <p:nvPr/>
        </p:nvSpPr>
        <p:spPr>
          <a:xfrm>
            <a:off x="338415" y="1427657"/>
            <a:ext cx="5103535" cy="4660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Scree plot shows 8 components</a:t>
            </a:r>
          </a:p>
          <a:p>
            <a:pPr marL="0" indent="0">
              <a:buNone/>
            </a:pPr>
            <a:endParaRPr lang="en-US" dirty="0"/>
          </a:p>
          <a:p>
            <a:pPr lvl="1"/>
            <a:endParaRPr lang="en-US" dirty="0"/>
          </a:p>
          <a:p>
            <a:endParaRPr lang="en-US" dirty="0"/>
          </a:p>
          <a:p>
            <a:pPr lvl="1"/>
            <a:endParaRPr lang="en-US" dirty="0"/>
          </a:p>
        </p:txBody>
      </p:sp>
      <p:sp>
        <p:nvSpPr>
          <p:cNvPr id="5" name="Content Placeholder 1"/>
          <p:cNvSpPr txBox="1">
            <a:spLocks/>
          </p:cNvSpPr>
          <p:nvPr/>
        </p:nvSpPr>
        <p:spPr>
          <a:xfrm>
            <a:off x="5761562" y="5334130"/>
            <a:ext cx="5572573" cy="15621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Component RC1:</a:t>
            </a:r>
          </a:p>
          <a:p>
            <a:pPr lvl="1"/>
            <a:r>
              <a:rPr lang="en-US" dirty="0"/>
              <a:t>Health limitations, health conditions</a:t>
            </a:r>
          </a:p>
          <a:p>
            <a:r>
              <a:rPr lang="en-US" dirty="0"/>
              <a:t>Component RC2: </a:t>
            </a:r>
          </a:p>
          <a:p>
            <a:pPr lvl="1"/>
            <a:r>
              <a:rPr lang="en-US" dirty="0"/>
              <a:t>Type of health coverage</a:t>
            </a:r>
          </a:p>
          <a:p>
            <a:pPr lvl="1"/>
            <a:endParaRPr lang="en-US" dirty="0"/>
          </a:p>
          <a:p>
            <a:pPr marL="0" indent="0">
              <a:buNone/>
            </a:pPr>
            <a:endParaRPr lang="en-US" dirty="0"/>
          </a:p>
          <a:p>
            <a:pPr lvl="1"/>
            <a:endParaRPr lang="en-US" dirty="0"/>
          </a:p>
          <a:p>
            <a:endParaRPr lang="en-US" dirty="0"/>
          </a:p>
          <a:p>
            <a:pPr lvl="1"/>
            <a:endParaRPr lang="en-US" dirty="0"/>
          </a:p>
        </p:txBody>
      </p:sp>
      <p:pic>
        <p:nvPicPr>
          <p:cNvPr id="6" name="Picture 5" descr="https://lh3.googleusercontent.com/sk36OR_l6o2JsIe74RIxsdebGN5trwLtCNhVuGeJCpsjRqMeGbEUxTmaKaxeOAd3osPRCskePMwr1dWwIPnzrKM_9R1lz72RIm1eTYkZ1-tmVtEHuiFz4skakfflhwL6MrdOquF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944" y="1312625"/>
            <a:ext cx="5468126" cy="3868975"/>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pic>
        <p:nvPicPr>
          <p:cNvPr id="9" name="Picture 8" descr="https://lh6.googleusercontent.com/NBkDLB4peQmF8jxZ3ApzGQNI2mSCrJpPLNtu70v6ZweHpGrzXsats3x5KrULOHvLl8opqaHGI3OQY1uUhoh8DSViV4HRQ6lVUJ9okbaY-4lGLyC5TIJWKjQtuW6SXh53pUgeqrDz"/>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9481" y="2183085"/>
            <a:ext cx="4218163" cy="4142829"/>
          </a:xfrm>
          <a:prstGeom prst="rect">
            <a:avLst/>
          </a:prstGeom>
          <a:noFill/>
          <a:ln>
            <a:noFill/>
          </a:ln>
        </p:spPr>
      </p:pic>
    </p:spTree>
    <p:extLst>
      <p:ext uri="{BB962C8B-B14F-4D97-AF65-F5344CB8AC3E}">
        <p14:creationId xmlns:p14="http://schemas.microsoft.com/office/powerpoint/2010/main" val="57169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12" fill="hold" display="0">
                  <p:stCondLst>
                    <p:cond delay="indefinite"/>
                  </p:stCondLst>
                  <p:endCondLst>
                    <p:cond evt="onStopAudio" delay="0">
                      <p:tgtEl>
                        <p:sldTgt/>
                      </p:tgtEl>
                    </p:cond>
                  </p:endCondLst>
                </p:cTn>
                <p:tgtEl>
                  <p:spTgt spid="8"/>
                </p:tgtEl>
              </p:cMediaNode>
            </p:audio>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3">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599607" y="1407124"/>
            <a:ext cx="11361007" cy="5348900"/>
          </a:xfrm>
        </p:spPr>
        <p:txBody>
          <a:bodyPr vert="horz" lIns="91440" tIns="45720" rIns="91440" bIns="45720" rtlCol="0" anchor="t">
            <a:noAutofit/>
          </a:bodyPr>
          <a:lstStyle/>
          <a:p>
            <a:r>
              <a:rPr lang="en-US" altLang="zh-CN" sz="3600" dirty="0">
                <a:latin typeface="Calibri Light"/>
                <a:cs typeface="Calibri Light"/>
              </a:rPr>
              <a:t>48 Variables with Numerical Values (with no missing values) with total observations was 33,000+ </a:t>
            </a:r>
            <a:endParaRPr lang="en-US" dirty="0">
              <a:latin typeface="Calibri Light"/>
              <a:cs typeface="Calibri Light"/>
            </a:endParaRPr>
          </a:p>
          <a:p>
            <a:r>
              <a:rPr lang="en-US" altLang="zh-CN" sz="3600" dirty="0">
                <a:latin typeface="Calibri Light"/>
                <a:cs typeface="Calibri Light"/>
              </a:rPr>
              <a:t>Scree plot recommended 8-10, "knee" test 3-5.</a:t>
            </a:r>
          </a:p>
          <a:p>
            <a:r>
              <a:rPr lang="en-US" altLang="zh-CN" sz="3600" dirty="0">
                <a:latin typeface="Calibri Light"/>
                <a:cs typeface="Calibri Light"/>
              </a:rPr>
              <a:t>Common Factor Analysis done to see if variables can be reduced to factorability</a:t>
            </a:r>
            <a:endParaRPr lang="en-US" dirty="0">
              <a:latin typeface="Calibri Light"/>
              <a:cs typeface="Calibri Light"/>
            </a:endParaRPr>
          </a:p>
          <a:p>
            <a:r>
              <a:rPr lang="en-US" altLang="zh-CN" sz="3600" dirty="0">
                <a:latin typeface="Calibri Light"/>
                <a:cs typeface="Calibri Light"/>
              </a:rPr>
              <a:t>Potential later CFA with Regression on Healthcare Cost for the Future</a:t>
            </a:r>
            <a:endParaRPr lang="en-US" dirty="0">
              <a:latin typeface="Calibri Light"/>
              <a:cs typeface="Calibri Light"/>
            </a:endParaRPr>
          </a:p>
          <a:p>
            <a:endParaRPr lang="en-US" altLang="zh-CN">
              <a:cs typeface="Calibri"/>
            </a:endParaRPr>
          </a:p>
          <a:p>
            <a:endParaRPr lang="en-US">
              <a:cs typeface="Calibri"/>
            </a:endParaRP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435223" y="146045"/>
            <a:ext cx="9144000"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800" b="1"/>
              <a:t>Common Factor</a:t>
            </a:r>
            <a:r>
              <a:rPr lang="en-US" altLang="zh-CN" sz="4800" b="1">
                <a:cs typeface="Calibri Light"/>
              </a:rPr>
              <a:t> Analysis</a:t>
            </a:r>
            <a:endParaRPr lang="en-US" sz="4800"/>
          </a:p>
        </p:txBody>
      </p:sp>
    </p:spTree>
    <p:extLst>
      <p:ext uri="{BB962C8B-B14F-4D97-AF65-F5344CB8AC3E}">
        <p14:creationId xmlns:p14="http://schemas.microsoft.com/office/powerpoint/2010/main" val="385193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68055A7-9879-4A7D-B0E1-55DAD926537B}"/>
              </a:ext>
            </a:extLst>
          </p:cNvPr>
          <p:cNvPicPr>
            <a:picLocks noChangeAspect="1"/>
          </p:cNvPicPr>
          <p:nvPr/>
        </p:nvPicPr>
        <p:blipFill>
          <a:blip r:embed="rId3">
            <a:alphaModFix amt="2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8850" y="57150"/>
            <a:ext cx="7734300" cy="6743700"/>
          </a:xfrm>
          <a:prstGeom prst="rect">
            <a:avLst/>
          </a:prstGeom>
        </p:spPr>
      </p:pic>
      <p:sp>
        <p:nvSpPr>
          <p:cNvPr id="3" name="Content Placeholder 2">
            <a:extLst>
              <a:ext uri="{FF2B5EF4-FFF2-40B4-BE49-F238E27FC236}">
                <a16:creationId xmlns:a16="http://schemas.microsoft.com/office/drawing/2014/main" id="{433B9B78-A13E-4C55-A232-D1AB6A0D0DE5}"/>
              </a:ext>
            </a:extLst>
          </p:cNvPr>
          <p:cNvSpPr>
            <a:spLocks noGrp="1"/>
          </p:cNvSpPr>
          <p:nvPr>
            <p:ph idx="1"/>
          </p:nvPr>
        </p:nvSpPr>
        <p:spPr>
          <a:xfrm>
            <a:off x="145299" y="990730"/>
            <a:ext cx="3240458" cy="3840191"/>
          </a:xfrm>
        </p:spPr>
        <p:txBody>
          <a:bodyPr vert="horz" lIns="91440" tIns="45720" rIns="91440" bIns="45720" rtlCol="0" anchor="t">
            <a:normAutofit/>
          </a:bodyPr>
          <a:lstStyle/>
          <a:p>
            <a:pPr marL="0" indent="0">
              <a:buNone/>
            </a:pPr>
            <a:r>
              <a:rPr lang="en-US" altLang="zh-CN" sz="3200"/>
              <a:t>Reduced </a:t>
            </a:r>
            <a:endParaRPr lang="zh-CN" altLang="en-US" sz="3200">
              <a:latin typeface="等线"/>
              <a:ea typeface="等线"/>
            </a:endParaRPr>
          </a:p>
          <a:p>
            <a:pPr marL="0" indent="0">
              <a:buNone/>
            </a:pPr>
            <a:r>
              <a:rPr lang="en-US" altLang="zh-CN" sz="3200"/>
              <a:t>to </a:t>
            </a:r>
            <a:r>
              <a:rPr lang="en-US" altLang="zh-CN" sz="3200">
                <a:latin typeface="Calibri"/>
                <a:ea typeface="等线"/>
                <a:cs typeface="Calibri"/>
              </a:rPr>
              <a:t>19 </a:t>
            </a:r>
            <a:endParaRPr lang="zh-CN" altLang="en-US" sz="3200">
              <a:latin typeface="等线"/>
              <a:ea typeface="等线"/>
              <a:cs typeface="Calibri"/>
            </a:endParaRPr>
          </a:p>
          <a:p>
            <a:pPr marL="0" indent="0">
              <a:buNone/>
            </a:pPr>
            <a:r>
              <a:rPr lang="en-US" altLang="zh-CN" sz="3200">
                <a:latin typeface="Calibri"/>
                <a:ea typeface="等线"/>
                <a:cs typeface="Calibri"/>
              </a:rPr>
              <a:t>Variables</a:t>
            </a:r>
            <a:endParaRPr lang="zh-CN" altLang="en-US" sz="3200">
              <a:latin typeface="等线"/>
              <a:ea typeface="等线"/>
            </a:endParaRPr>
          </a:p>
          <a:p>
            <a:pPr marL="0" lvl="0" indent="0">
              <a:buNone/>
            </a:pPr>
            <a:endParaRPr lang="en-US" altLang="zh-CN" sz="3200">
              <a:cs typeface="Calibri"/>
            </a:endParaRPr>
          </a:p>
          <a:p>
            <a:pPr marL="0" indent="0">
              <a:buNone/>
            </a:pPr>
            <a:r>
              <a:rPr lang="en-US" altLang="zh-CN" sz="3200">
                <a:cs typeface="Calibri"/>
              </a:rPr>
              <a:t>3 Main </a:t>
            </a:r>
          </a:p>
          <a:p>
            <a:pPr marL="0" indent="0">
              <a:buNone/>
            </a:pPr>
            <a:r>
              <a:rPr lang="en-US" altLang="zh-CN" sz="3200">
                <a:cs typeface="Calibri"/>
              </a:rPr>
              <a:t>Factors </a:t>
            </a:r>
            <a:endParaRPr lang="en-US"/>
          </a:p>
          <a:p>
            <a:endParaRPr lang="en-US">
              <a:cs typeface="Calibri"/>
            </a:endParaRPr>
          </a:p>
        </p:txBody>
      </p:sp>
      <p:sp>
        <p:nvSpPr>
          <p:cNvPr id="4" name="Title 1">
            <a:extLst>
              <a:ext uri="{FF2B5EF4-FFF2-40B4-BE49-F238E27FC236}">
                <a16:creationId xmlns:a16="http://schemas.microsoft.com/office/drawing/2014/main" id="{339422B3-B08C-4472-BD8F-AB2FE6A48483}"/>
              </a:ext>
            </a:extLst>
          </p:cNvPr>
          <p:cNvSpPr txBox="1">
            <a:spLocks/>
          </p:cNvSpPr>
          <p:nvPr/>
        </p:nvSpPr>
        <p:spPr>
          <a:xfrm>
            <a:off x="-1587793" y="-191234"/>
            <a:ext cx="5796197" cy="1299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b="1"/>
              <a:t>CFA</a:t>
            </a:r>
            <a:r>
              <a:rPr lang="en-US" altLang="zh-CN" sz="4000" b="1">
                <a:cs typeface="Calibri Light"/>
              </a:rPr>
              <a:t> Cont.</a:t>
            </a:r>
            <a:endParaRPr lang="en-US" err="1"/>
          </a:p>
        </p:txBody>
      </p:sp>
      <p:pic>
        <p:nvPicPr>
          <p:cNvPr id="6" name="Picture 6" descr="A screenshot of a cell phone&#10;&#10;Description generated with very high confidence">
            <a:extLst>
              <a:ext uri="{FF2B5EF4-FFF2-40B4-BE49-F238E27FC236}">
                <a16:creationId xmlns:a16="http://schemas.microsoft.com/office/drawing/2014/main" id="{3066C8F1-80BA-4B33-AA99-6DCDE67A3D52}"/>
              </a:ext>
            </a:extLst>
          </p:cNvPr>
          <p:cNvPicPr>
            <a:picLocks noChangeAspect="1"/>
          </p:cNvPicPr>
          <p:nvPr/>
        </p:nvPicPr>
        <p:blipFill rotWithShape="1">
          <a:blip r:embed="rId5"/>
          <a:srcRect l="659" t="83" r="1186"/>
          <a:stretch/>
        </p:blipFill>
        <p:spPr>
          <a:xfrm>
            <a:off x="1978574" y="1108186"/>
            <a:ext cx="10087367" cy="5749817"/>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89485D43-D020-4F11-A428-B523DAFC3B1D}"/>
              </a:ext>
            </a:extLst>
          </p:cNvPr>
          <p:cNvPicPr>
            <a:picLocks noChangeAspect="1"/>
          </p:cNvPicPr>
          <p:nvPr/>
        </p:nvPicPr>
        <p:blipFill rotWithShape="1">
          <a:blip r:embed="rId6"/>
          <a:srcRect l="1219" t="8411" r="1219" b="8411"/>
          <a:stretch/>
        </p:blipFill>
        <p:spPr>
          <a:xfrm>
            <a:off x="2806261" y="-83"/>
            <a:ext cx="8326890" cy="1156277"/>
          </a:xfrm>
          <a:prstGeom prst="rect">
            <a:avLst/>
          </a:prstGeom>
        </p:spPr>
      </p:pic>
    </p:spTree>
    <p:extLst>
      <p:ext uri="{BB962C8B-B14F-4D97-AF65-F5344CB8AC3E}">
        <p14:creationId xmlns:p14="http://schemas.microsoft.com/office/powerpoint/2010/main" val="192031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28DB6-6F34-465C-87E2-EBECB776D419}"/>
              </a:ext>
            </a:extLst>
          </p:cNvPr>
          <p:cNvSpPr>
            <a:spLocks noGrp="1"/>
          </p:cNvSpPr>
          <p:nvPr>
            <p:ph idx="1"/>
          </p:nvPr>
        </p:nvSpPr>
        <p:spPr>
          <a:xfrm>
            <a:off x="838199" y="1825625"/>
            <a:ext cx="5037375" cy="4351338"/>
          </a:xfrm>
        </p:spPr>
        <p:txBody>
          <a:bodyPr vert="horz" lIns="91440" tIns="45720" rIns="91440" bIns="45720" rtlCol="0" anchor="t">
            <a:normAutofit/>
          </a:bodyPr>
          <a:lstStyle/>
          <a:p>
            <a:pPr marL="0" indent="0">
              <a:buNone/>
            </a:pPr>
            <a:endParaRPr lang="en-US" sz="3200">
              <a:cs typeface="Calibri"/>
            </a:endParaRPr>
          </a:p>
          <a:p>
            <a:r>
              <a:rPr lang="en-US" sz="3200"/>
              <a:t>Training / test data - 80/20</a:t>
            </a:r>
            <a:endParaRPr lang="en-US" sz="3200">
              <a:cs typeface="Calibri"/>
            </a:endParaRPr>
          </a:p>
          <a:p>
            <a:r>
              <a:rPr lang="en-US" sz="3200"/>
              <a:t>Automatic forward selection model – over 50 variables</a:t>
            </a:r>
            <a:endParaRPr lang="en-US" sz="3200">
              <a:cs typeface="Calibri"/>
            </a:endParaRPr>
          </a:p>
          <a:p>
            <a:r>
              <a:rPr lang="en-US" sz="3200"/>
              <a:t>Manual variable selection 20+ variables</a:t>
            </a:r>
            <a:endParaRPr lang="en-US" sz="3200">
              <a:cs typeface="Calibri"/>
            </a:endParaRPr>
          </a:p>
          <a:p>
            <a:endParaRPr lang="en-US" sz="3200">
              <a:cs typeface="Calibri"/>
            </a:endParaRPr>
          </a:p>
        </p:txBody>
      </p:sp>
      <p:sp>
        <p:nvSpPr>
          <p:cNvPr id="10" name="Title 1">
            <a:extLst>
              <a:ext uri="{FF2B5EF4-FFF2-40B4-BE49-F238E27FC236}">
                <a16:creationId xmlns:a16="http://schemas.microsoft.com/office/drawing/2014/main" id="{EA27DE0C-3089-4DE9-8BA9-6C40D7C1A8C2}"/>
              </a:ext>
            </a:extLst>
          </p:cNvPr>
          <p:cNvSpPr txBox="1">
            <a:spLocks/>
          </p:cNvSpPr>
          <p:nvPr/>
        </p:nvSpPr>
        <p:spPr>
          <a:xfrm>
            <a:off x="714977" y="147414"/>
            <a:ext cx="11085533" cy="128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latin typeface="Calibri"/>
                <a:cs typeface="Calibri"/>
              </a:rPr>
              <a:t>Cost of family medical/dental care in the past 12 months</a:t>
            </a:r>
          </a:p>
        </p:txBody>
      </p:sp>
      <p:pic>
        <p:nvPicPr>
          <p:cNvPr id="12" name="Graphic 11">
            <a:extLst>
              <a:ext uri="{FF2B5EF4-FFF2-40B4-BE49-F238E27FC236}">
                <a16:creationId xmlns:a16="http://schemas.microsoft.com/office/drawing/2014/main" id="{61BCB604-405C-48DE-BF07-BE8AA5B60A57}"/>
              </a:ext>
            </a:extLst>
          </p:cNvPr>
          <p:cNvPicPr>
            <a:picLocks noChangeAspect="1"/>
          </p:cNvPicPr>
          <p:nvPr/>
        </p:nvPicPr>
        <p:blipFill>
          <a:blip r:embed="rId5">
            <a:alphaModFix amt="5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28850" y="57150"/>
            <a:ext cx="7734300" cy="67437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E44D188-ECD3-4628-B66A-CC5C643AEE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7412" y="2255125"/>
            <a:ext cx="5990468" cy="4029415"/>
          </a:xfrm>
          <a:prstGeom prst="rect">
            <a:avLst/>
          </a:prstGeom>
        </p:spPr>
      </p:pic>
      <p:sp>
        <p:nvSpPr>
          <p:cNvPr id="4" name="TextBox 3">
            <a:extLst>
              <a:ext uri="{FF2B5EF4-FFF2-40B4-BE49-F238E27FC236}">
                <a16:creationId xmlns:a16="http://schemas.microsoft.com/office/drawing/2014/main" id="{22AA812D-9328-457B-80F0-0C85E60A6F7F}"/>
              </a:ext>
            </a:extLst>
          </p:cNvPr>
          <p:cNvSpPr txBox="1"/>
          <p:nvPr/>
        </p:nvSpPr>
        <p:spPr>
          <a:xfrm>
            <a:off x="841332" y="1441537"/>
            <a:ext cx="11020816"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Logistic </a:t>
            </a:r>
            <a:r>
              <a:rPr lang="en-US" sz="2400" b="1">
                <a:cs typeface="Calibri"/>
              </a:rPr>
              <a:t>Regression</a:t>
            </a:r>
            <a:endParaRPr lang="en-US" sz="2400" b="1"/>
          </a:p>
        </p:txBody>
      </p:sp>
      <p:pic>
        <p:nvPicPr>
          <p:cNvPr id="5" name="Audio 4">
            <a:hlinkClick r:id="" action="ppaction://media"/>
            <a:extLst>
              <a:ext uri="{FF2B5EF4-FFF2-40B4-BE49-F238E27FC236}">
                <a16:creationId xmlns:a16="http://schemas.microsoft.com/office/drawing/2014/main" id="{5F5B8F13-7353-4F59-AE28-7B382C987F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096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TotalTime>
  <Words>1798</Words>
  <Application>Microsoft Office PowerPoint</Application>
  <PresentationFormat>Widescreen</PresentationFormat>
  <Paragraphs>218</Paragraphs>
  <Slides>20</Slides>
  <Notes>15</Notes>
  <HiddenSlides>0</HiddenSlides>
  <MMClips>14</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of family medical/dental care in the past 12 months</dc:title>
  <dc:creator>Chowaniak, Michal</dc:creator>
  <cp:lastModifiedBy>HUANG, GAOYUAN</cp:lastModifiedBy>
  <cp:revision>187</cp:revision>
  <dcterms:created xsi:type="dcterms:W3CDTF">2018-11-04T07:09:05Z</dcterms:created>
  <dcterms:modified xsi:type="dcterms:W3CDTF">2018-11-15T02:20:15Z</dcterms:modified>
</cp:coreProperties>
</file>